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4"/>
  </p:handoutMasterIdLst>
  <p:sldIdLst>
    <p:sldId id="2241" r:id="rId3"/>
    <p:sldId id="257" r:id="rId5"/>
    <p:sldId id="2758" r:id="rId6"/>
    <p:sldId id="360" r:id="rId7"/>
    <p:sldId id="1360" r:id="rId8"/>
    <p:sldId id="1498" r:id="rId9"/>
    <p:sldId id="2743" r:id="rId10"/>
    <p:sldId id="1361" r:id="rId11"/>
    <p:sldId id="1462" r:id="rId12"/>
    <p:sldId id="1463" r:id="rId13"/>
    <p:sldId id="1505" r:id="rId14"/>
    <p:sldId id="540" r:id="rId15"/>
    <p:sldId id="541" r:id="rId16"/>
    <p:sldId id="543" r:id="rId17"/>
    <p:sldId id="547" r:id="rId18"/>
    <p:sldId id="2750" r:id="rId19"/>
    <p:sldId id="1501" r:id="rId20"/>
    <p:sldId id="1502" r:id="rId21"/>
    <p:sldId id="1504" r:id="rId22"/>
    <p:sldId id="291" r:id="rId23"/>
    <p:sldId id="295" r:id="rId24"/>
    <p:sldId id="292" r:id="rId25"/>
    <p:sldId id="296" r:id="rId26"/>
    <p:sldId id="293" r:id="rId27"/>
    <p:sldId id="297" r:id="rId28"/>
    <p:sldId id="2746" r:id="rId29"/>
    <p:sldId id="1367" r:id="rId30"/>
    <p:sldId id="1373" r:id="rId31"/>
    <p:sldId id="1374" r:id="rId32"/>
    <p:sldId id="554" r:id="rId33"/>
    <p:sldId id="1375" r:id="rId34"/>
    <p:sldId id="531" r:id="rId35"/>
    <p:sldId id="1456" r:id="rId36"/>
    <p:sldId id="1458" r:id="rId37"/>
    <p:sldId id="1460" r:id="rId38"/>
    <p:sldId id="2751" r:id="rId39"/>
    <p:sldId id="2752" r:id="rId40"/>
    <p:sldId id="2753" r:id="rId41"/>
    <p:sldId id="1464" r:id="rId42"/>
    <p:sldId id="2745" r:id="rId43"/>
    <p:sldId id="1461" r:id="rId44"/>
    <p:sldId id="1363" r:id="rId45"/>
    <p:sldId id="1364" r:id="rId46"/>
    <p:sldId id="1365" r:id="rId47"/>
    <p:sldId id="1366" r:id="rId48"/>
    <p:sldId id="2744" r:id="rId49"/>
    <p:sldId id="1506" r:id="rId50"/>
    <p:sldId id="1507" r:id="rId51"/>
    <p:sldId id="1508" r:id="rId52"/>
    <p:sldId id="1201" r:id="rId53"/>
    <p:sldId id="1215" r:id="rId54"/>
    <p:sldId id="1214" r:id="rId55"/>
    <p:sldId id="2742" r:id="rId56"/>
    <p:sldId id="1465" r:id="rId57"/>
    <p:sldId id="1466" r:id="rId58"/>
    <p:sldId id="1468" r:id="rId59"/>
    <p:sldId id="1467" r:id="rId60"/>
    <p:sldId id="2749" r:id="rId61"/>
    <p:sldId id="2737" r:id="rId62"/>
    <p:sldId id="2738" r:id="rId63"/>
    <p:sldId id="2740" r:id="rId64"/>
    <p:sldId id="2741" r:id="rId65"/>
    <p:sldId id="2756" r:id="rId66"/>
    <p:sldId id="518" r:id="rId67"/>
    <p:sldId id="301" r:id="rId68"/>
    <p:sldId id="2755" r:id="rId69"/>
    <p:sldId id="1481" r:id="rId70"/>
    <p:sldId id="1639" r:id="rId71"/>
    <p:sldId id="1358" r:id="rId72"/>
    <p:sldId id="2754" r:id="rId73"/>
  </p:sldIdLst>
  <p:sldSz cx="9144000" cy="5715000" type="screen16x10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1" userDrawn="1">
          <p15:clr>
            <a:srgbClr val="A4A3A4"/>
          </p15:clr>
        </p15:guide>
        <p15:guide id="3" pos="2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432FF"/>
    <a:srgbClr val="0066B8"/>
    <a:srgbClr val="BD374B"/>
    <a:srgbClr val="BE374B"/>
    <a:srgbClr val="EACBA3"/>
    <a:srgbClr val="E2EAF7"/>
    <a:srgbClr val="FF5F00"/>
    <a:srgbClr val="FF7E79"/>
    <a:srgbClr val="F6F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 autoAdjust="0"/>
    <p:restoredTop sz="88705" autoAdjust="0"/>
  </p:normalViewPr>
  <p:slideViewPr>
    <p:cSldViewPr showGuides="1">
      <p:cViewPr varScale="1">
        <p:scale>
          <a:sx n="64" d="100"/>
          <a:sy n="64" d="100"/>
        </p:scale>
        <p:origin x="168" y="1328"/>
      </p:cViewPr>
      <p:guideLst>
        <p:guide orient="horz" pos="711"/>
        <p:guide pos="29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gs" Target="tags/tag1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.emf"/><Relationship Id="rId3" Type="http://schemas.openxmlformats.org/officeDocument/2006/relationships/image" Target="../media/image30.e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/>
              <a:t>Credits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lang="en-US" altLang="zh-CN" dirty="0">
                <a:solidFill>
                  <a:srgbClr val="000090"/>
                </a:solidFill>
                <a:ea typeface="MS PGothic" panose="020B0600070205080204" pitchFamily="34" charset="-128"/>
              </a:rPr>
              <a:t>Mike Freedman</a:t>
            </a:r>
            <a:r>
              <a:rPr kumimoji="1" lang="zh-CN" altLang="en-US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(</a:t>
            </a:r>
            <a:r>
              <a:rPr lang="en-US" altLang="zh-CN" dirty="0">
                <a:solidFill>
                  <a:srgbClr val="000090"/>
                </a:solidFill>
                <a:ea typeface="MS PGothic" panose="020B0600070205080204" pitchFamily="34" charset="-128"/>
              </a:rPr>
              <a:t>COS 461)</a:t>
            </a:r>
            <a:r>
              <a:rPr lang="zh-CN" altLang="en-US" dirty="0">
                <a:solidFill>
                  <a:srgbClr val="000090"/>
                </a:solidFill>
                <a:ea typeface="MS PGothic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and</a:t>
            </a:r>
            <a:r>
              <a:rPr kumimoji="1" lang="zh-CN" altLang="en-US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others.</a:t>
            </a:r>
            <a:endParaRPr lang="en-US" altLang="zh-CN" dirty="0">
              <a:solidFill>
                <a:srgbClr val="000090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GB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Phi</a:t>
                </a:r>
                <a:endParaRPr lang="en-GB" altLang="zh-CN" sz="1200" b="0" i="0" u="none" strike="noStrike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kumimoji="1" lang="en-US" altLang="zh-CN" dirty="0" err="1"/>
                  <a:t>σSigma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Alice</a:t>
            </a:r>
            <a:r>
              <a:rPr lang="zh-CN" altLang="en-US" sz="1200" dirty="0"/>
              <a:t>分别用两个解密结果加密她的两份消息，将加密结果送给</a:t>
            </a:r>
            <a:r>
              <a:rPr lang="en-US" altLang="zh-CN" sz="1200" dirty="0"/>
              <a:t>Bob </a:t>
            </a:r>
            <a:r>
              <a:rPr lang="zh-CN" altLang="en-US" sz="1200" dirty="0"/>
              <a:t>（</a:t>
            </a:r>
            <a:r>
              <a:rPr lang="en-US" altLang="zh-CN" sz="1200" dirty="0"/>
              <a:t>Ci=E(</a:t>
            </a:r>
            <a:r>
              <a:rPr lang="en-US" altLang="zh-CN" sz="1200" dirty="0" err="1"/>
              <a:t>ki</a:t>
            </a:r>
            <a:r>
              <a:rPr lang="en-US" altLang="zh-CN" sz="1200" dirty="0"/>
              <a:t>, mi) </a:t>
            </a:r>
            <a:r>
              <a:rPr lang="en-US" altLang="zh-CN" sz="1200" dirty="0" err="1"/>
              <a:t>i</a:t>
            </a:r>
            <a:r>
              <a:rPr lang="en-US" altLang="zh-CN" sz="1200" dirty="0"/>
              <a:t>=0,1</a:t>
            </a:r>
            <a:r>
              <a:rPr lang="zh-CN" altLang="en-US" sz="1200" dirty="0"/>
              <a:t>）  </a:t>
            </a:r>
            <a:endParaRPr lang="en-US" altLang="zh-CN" sz="1200" dirty="0"/>
          </a:p>
          <a:p>
            <a:r>
              <a:rPr lang="en-US" altLang="zh-CN" sz="1200" dirty="0"/>
              <a:t>Bob</a:t>
            </a:r>
            <a:r>
              <a:rPr lang="zh-CN" altLang="en-US" sz="1200" dirty="0"/>
              <a:t>用</a:t>
            </a:r>
            <a:r>
              <a:rPr lang="en-US" altLang="zh-CN" sz="1200" dirty="0"/>
              <a:t>k</a:t>
            </a:r>
            <a:r>
              <a:rPr lang="zh-CN" altLang="en-US" sz="1200" dirty="0"/>
              <a:t>解密两份密文，得到需要的秘密 </a:t>
            </a:r>
            <a:r>
              <a:rPr lang="en-US" altLang="zh-CN" sz="1200" dirty="0"/>
              <a:t>s</a:t>
            </a: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D0D7B-4CC4-874B-8D1E-D568D06AFF3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virtualization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TEE,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bit.</a:t>
            </a:r>
            <a:endParaRPr kumimoji="1" lang="en-US" altLang="zh-CN" dirty="0"/>
          </a:p>
          <a:p>
            <a:r>
              <a:rPr kumimoji="1" lang="en-US" altLang="zh-CN" dirty="0"/>
              <a:t>TEE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xxx.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widely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deployed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mobile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devices.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Google,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phone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Google's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test.</a:t>
            </a:r>
            <a:endParaRPr kumimoji="1" lang="en-US" altLang="zh-CN" dirty="0"/>
          </a:p>
          <a:p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mobile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phone,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TrustZone</a:t>
            </a:r>
            <a:r>
              <a:rPr kumimoji="1" lang="en-US" altLang="zh-CN" dirty="0"/>
              <a:t>.</a:t>
            </a:r>
            <a:endParaRPr kumimoji="1" lang="en-US" altLang="zh-CN" dirty="0"/>
          </a:p>
          <a:p>
            <a:r>
              <a:rPr kumimoji="1" lang="en-US" altLang="zh-CN" dirty="0" err="1"/>
              <a:t>TrustZone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divides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worlds:</a:t>
            </a:r>
            <a:r>
              <a:rPr kumimoji="1" lang="zh-CN" altLang="en-US" dirty="0"/>
              <a:t> </a:t>
            </a:r>
            <a:r>
              <a:rPr kumimoji="1" lang="en-US" altLang="zh-CN" dirty="0"/>
              <a:t>xxx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xxx.</a:t>
            </a:r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world,</a:t>
            </a:r>
            <a:r>
              <a:rPr kumimoji="1" lang="zh-CN" altLang="en-US" dirty="0"/>
              <a:t> </a:t>
            </a:r>
            <a:r>
              <a:rPr kumimoji="1" lang="en-US" altLang="zh-CN" dirty="0"/>
              <a:t>aka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REE,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runs</a:t>
            </a:r>
            <a:r>
              <a:rPr kumimoji="1" lang="zh-CN" altLang="en-US" dirty="0"/>
              <a:t> </a:t>
            </a:r>
            <a:r>
              <a:rPr kumimoji="1" lang="en-US" altLang="zh-CN" dirty="0"/>
              <a:t>rich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OS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iOS.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layers: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hypervisor,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application.</a:t>
            </a:r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world,</a:t>
            </a:r>
            <a:r>
              <a:rPr kumimoji="1" lang="zh-CN" altLang="en-US" dirty="0"/>
              <a:t> </a:t>
            </a:r>
            <a:r>
              <a:rPr kumimoji="1" lang="en-US" altLang="zh-CN" dirty="0"/>
              <a:t>aka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layers: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</a:t>
            </a:r>
            <a:r>
              <a:rPr kumimoji="1" lang="zh-CN" altLang="en-US" dirty="0"/>
              <a:t> </a:t>
            </a:r>
            <a:r>
              <a:rPr kumimoji="1" lang="en-US" altLang="zh-CN" dirty="0"/>
              <a:t>OS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applications.</a:t>
            </a:r>
            <a:endParaRPr kumimoji="1" lang="en-US" altLang="zh-CN" dirty="0"/>
          </a:p>
          <a:p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monitor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s-EL3,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worlds.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privilege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s-EL1.</a:t>
            </a:r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smc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instruction.</a:t>
            </a:r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isolated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privileged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REE.</a:t>
            </a:r>
            <a:endParaRPr kumimoji="1" lang="en-US" altLang="zh-CN" dirty="0"/>
          </a:p>
          <a:p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xxx</a:t>
            </a:r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xxx,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xxx.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However,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fragmentation.</a:t>
            </a:r>
            <a:endParaRPr kumimoji="1" lang="en-US" altLang="zh-CN" dirty="0"/>
          </a:p>
          <a:p>
            <a:r>
              <a:rPr kumimoji="1" lang="en-US" altLang="zh-CN" dirty="0"/>
              <a:t>Nowadays,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TEE</a:t>
            </a:r>
            <a:r>
              <a:rPr kumimoji="1" lang="zh-CN" altLang="en-US" dirty="0"/>
              <a:t> </a:t>
            </a:r>
            <a:r>
              <a:rPr kumimoji="1" lang="en-US" altLang="zh-CN" dirty="0"/>
              <a:t>OS,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venders.</a:t>
            </a:r>
            <a:endParaRPr kumimoji="1" lang="en-US" altLang="zh-CN" dirty="0"/>
          </a:p>
          <a:p>
            <a:r>
              <a:rPr kumimoji="1" lang="en-US" altLang="zh-CN" dirty="0"/>
              <a:t>Also,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OP-TEE.</a:t>
            </a:r>
            <a:endParaRPr kumimoji="1" lang="en-US" altLang="zh-CN" dirty="0"/>
          </a:p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trusted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developers,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they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trust.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45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82930" indent="-225425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5.emf"/><Relationship Id="rId1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7.wmf"/><Relationship Id="rId1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27.wmf"/><Relationship Id="rId1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e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28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image" Target="../media/image54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1048" y="1492992"/>
            <a:ext cx="9112952" cy="158053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dirty="0"/>
              <a:t>Data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Privacy(</a:t>
            </a:r>
            <a:r>
              <a:rPr kumimoji="1" lang="zh-CN" altLang="en-US" sz="3600" dirty="0"/>
              <a:t>数据的隐私性</a:t>
            </a:r>
            <a:r>
              <a:rPr kumimoji="1" lang="en-US" altLang="zh-CN" sz="3600" dirty="0"/>
              <a:t>)</a:t>
            </a:r>
            <a:endParaRPr kumimoji="1" lang="zh-CN" altLang="en-US" sz="3600" dirty="0">
              <a:latin typeface="+mn-lt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-GB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/>
          <p:cNvSpPr txBox="1"/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(2022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 panose="020B0503020204020204" charset="-122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</p:spPr>
      </p:pic>
      <p:sp>
        <p:nvSpPr>
          <p:cNvPr id="10" name="副标题 5"/>
          <p:cNvSpPr txBox="1"/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-GB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Zero-Knowledge Proof (ZKP)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56" y="2071314"/>
            <a:ext cx="720000" cy="72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94" y="2105035"/>
            <a:ext cx="720000" cy="720000"/>
          </a:xfrm>
          <a:prstGeom prst="rect">
            <a:avLst/>
          </a:prstGeom>
        </p:spPr>
      </p:pic>
      <p:sp>
        <p:nvSpPr>
          <p:cNvPr id="45" name="对话气泡: 椭圆形 44"/>
          <p:cNvSpPr/>
          <p:nvPr/>
        </p:nvSpPr>
        <p:spPr>
          <a:xfrm>
            <a:off x="179512" y="1204593"/>
            <a:ext cx="2808312" cy="900442"/>
          </a:xfrm>
          <a:prstGeom prst="wedgeEllipseCallout">
            <a:avLst>
              <a:gd name="adj1" fmla="val 39777"/>
              <a:gd name="adj2" fmla="val 586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</a:t>
            </a:r>
            <a:r>
              <a:rPr kumimoji="1" lang="en-US" altLang="zh-CN" b="1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problem </a:t>
            </a:r>
            <a:r>
              <a:rPr kumimoji="1" lang="en-US" altLang="zh-CN" b="1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1"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对话气泡: 椭圆形 45"/>
          <p:cNvSpPr/>
          <p:nvPr/>
        </p:nvSpPr>
        <p:spPr>
          <a:xfrm>
            <a:off x="5940152" y="1308986"/>
            <a:ext cx="2520280" cy="900442"/>
          </a:xfrm>
          <a:prstGeom prst="wedgeEllipseCallout">
            <a:avLst>
              <a:gd name="adj1" fmla="val -60092"/>
              <a:gd name="adj2" fmla="val 4564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  <a:endParaRPr kumimoji="1"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Now, I have the answer </a:t>
            </a:r>
            <a:r>
              <a:rPr kumimoji="1" lang="en-US" altLang="zh-CN" b="1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内容占位符 2"/>
          <p:cNvSpPr txBox="1"/>
          <p:nvPr/>
        </p:nvSpPr>
        <p:spPr>
          <a:xfrm>
            <a:off x="2638956" y="266470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内容占位符 2"/>
          <p:cNvSpPr txBox="1"/>
          <p:nvPr/>
        </p:nvSpPr>
        <p:spPr>
          <a:xfrm>
            <a:off x="5046994" y="2686921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3320877" y="2569468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323528" y="3185155"/>
            <a:ext cx="8229600" cy="2558473"/>
          </a:xfrm>
        </p:spPr>
        <p:txBody>
          <a:bodyPr>
            <a:noAutofit/>
          </a:bodyPr>
          <a:lstStyle/>
          <a:p>
            <a:r>
              <a:rPr lang="en-US" altLang="zh-CN" sz="2000" b="0" dirty="0"/>
              <a:t>Alice tries to </a:t>
            </a:r>
            <a:r>
              <a:rPr lang="en-US" altLang="zh-CN" sz="2000" dirty="0">
                <a:solidFill>
                  <a:srgbClr val="C1514D"/>
                </a:solidFill>
              </a:rPr>
              <a:t>prove</a:t>
            </a:r>
            <a:r>
              <a:rPr lang="zh-CN" altLang="en-US" sz="2000" b="0" dirty="0">
                <a:solidFill>
                  <a:srgbClr val="C1514D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to Bob </a:t>
            </a:r>
            <a:r>
              <a:rPr lang="en-US" altLang="zh-CN" sz="2000" b="0" dirty="0"/>
              <a:t>that she </a:t>
            </a:r>
            <a:r>
              <a:rPr lang="en-US" altLang="zh-CN" sz="2000" dirty="0"/>
              <a:t>has the answer of a difficult problem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(e.g., a NP problem)</a:t>
            </a:r>
            <a:endParaRPr lang="en-US" altLang="zh-CN" sz="2000" b="0" dirty="0"/>
          </a:p>
          <a:p>
            <a:r>
              <a:rPr lang="en-US" altLang="zh-CN" sz="2000" b="0" dirty="0"/>
              <a:t>Zero-Knowledge Proof</a:t>
            </a:r>
            <a:endParaRPr lang="en-US" altLang="zh-CN" sz="2000" b="0" dirty="0"/>
          </a:p>
          <a:p>
            <a:pPr lvl="1"/>
            <a:r>
              <a:rPr lang="en-US" altLang="zh-CN" sz="1800" b="1" dirty="0"/>
              <a:t>Completeness(</a:t>
            </a:r>
            <a:r>
              <a:rPr lang="zh-CN" altLang="en-US" sz="1800" b="1" dirty="0"/>
              <a:t>完备性</a:t>
            </a:r>
            <a:r>
              <a:rPr lang="en-US" altLang="zh-CN" sz="1800" b="1" dirty="0"/>
              <a:t>)</a:t>
            </a:r>
            <a:r>
              <a:rPr lang="en-US" altLang="zh-CN" sz="1800" dirty="0"/>
              <a:t>: Alice </a:t>
            </a:r>
            <a:r>
              <a:rPr lang="en-US" altLang="zh-CN" sz="1800" dirty="0">
                <a:solidFill>
                  <a:srgbClr val="C1514D"/>
                </a:solidFill>
              </a:rPr>
              <a:t>can</a:t>
            </a:r>
            <a:r>
              <a:rPr lang="en-US" altLang="zh-CN" sz="1800" dirty="0"/>
              <a:t> construct the proof if she has A</a:t>
            </a:r>
            <a:endParaRPr lang="en-US" altLang="zh-CN" sz="1800" dirty="0"/>
          </a:p>
          <a:p>
            <a:pPr lvl="1"/>
            <a:r>
              <a:rPr lang="en-US" altLang="zh-CN" sz="1800" b="1" dirty="0"/>
              <a:t>Soundness</a:t>
            </a:r>
            <a:r>
              <a:rPr lang="en-US" altLang="zh-CN" sz="1800" dirty="0"/>
              <a:t>:(</a:t>
            </a:r>
            <a:r>
              <a:rPr lang="zh-CN" altLang="en-US" sz="1800" dirty="0"/>
              <a:t>可靠性</a:t>
            </a:r>
            <a:r>
              <a:rPr lang="en-US" altLang="zh-CN" sz="1800" dirty="0"/>
              <a:t>) Alice </a:t>
            </a:r>
            <a:r>
              <a:rPr lang="en-US" altLang="zh-CN" sz="1800" dirty="0">
                <a:solidFill>
                  <a:srgbClr val="C1514D"/>
                </a:solidFill>
              </a:rPr>
              <a:t>cannot</a:t>
            </a:r>
            <a:r>
              <a:rPr lang="en-US" altLang="zh-CN" sz="1800" dirty="0"/>
              <a:t> construct the proof if she doesn't have A</a:t>
            </a:r>
            <a:endParaRPr lang="en-US" altLang="zh-CN" sz="1800" dirty="0"/>
          </a:p>
          <a:p>
            <a:pPr lvl="1"/>
            <a:r>
              <a:rPr lang="en-US" altLang="zh-CN" sz="1800" b="1" dirty="0">
                <a:highlight>
                  <a:srgbClr val="FFFF00"/>
                </a:highlight>
              </a:rPr>
              <a:t>Zero-knowledge</a:t>
            </a:r>
            <a:r>
              <a:rPr lang="en-US" altLang="zh-CN" sz="1800" dirty="0"/>
              <a:t>: Bob </a:t>
            </a:r>
            <a:r>
              <a:rPr lang="en-US" altLang="zh-CN" sz="1800" dirty="0">
                <a:solidFill>
                  <a:srgbClr val="C00000"/>
                </a:solidFill>
              </a:rPr>
              <a:t>knows nothing about A</a:t>
            </a:r>
            <a:endParaRPr lang="en-US" altLang="zh-CN" sz="1800" dirty="0">
              <a:solidFill>
                <a:srgbClr val="C00000"/>
              </a:solidFill>
            </a:endParaRPr>
          </a:p>
        </p:txBody>
      </p:sp>
      <p:sp>
        <p:nvSpPr>
          <p:cNvPr id="52" name="内容占位符 2"/>
          <p:cNvSpPr txBox="1"/>
          <p:nvPr/>
        </p:nvSpPr>
        <p:spPr>
          <a:xfrm>
            <a:off x="3635896" y="2528099"/>
            <a:ext cx="936104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  <a:endParaRPr lang="en-US" altLang="zh-CN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194" y="2050592"/>
            <a:ext cx="477507" cy="4775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Zero-Knowledge Proof (ZKP)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82" y="1993404"/>
            <a:ext cx="720000" cy="72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93404"/>
            <a:ext cx="720000" cy="720000"/>
          </a:xfrm>
          <a:prstGeom prst="rect">
            <a:avLst/>
          </a:prstGeom>
        </p:spPr>
      </p:pic>
      <p:sp>
        <p:nvSpPr>
          <p:cNvPr id="47" name="内容占位符 2"/>
          <p:cNvSpPr txBox="1"/>
          <p:nvPr/>
        </p:nvSpPr>
        <p:spPr>
          <a:xfrm>
            <a:off x="2080782" y="258679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内容占位符 2"/>
          <p:cNvSpPr txBox="1"/>
          <p:nvPr/>
        </p:nvSpPr>
        <p:spPr>
          <a:xfrm>
            <a:off x="5508104" y="2575290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3310070" y="3650637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323528" y="1137611"/>
            <a:ext cx="8640960" cy="445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0" dirty="0"/>
              <a:t>Scenario: Alice has </a:t>
            </a:r>
            <a:r>
              <a:rPr lang="en-US" altLang="zh-CN" sz="2000" b="0" dirty="0">
                <a:solidFill>
                  <a:srgbClr val="FF0000"/>
                </a:solidFill>
              </a:rPr>
              <a:t>Bob's public key</a:t>
            </a:r>
            <a:r>
              <a:rPr lang="en-US" altLang="zh-CN" sz="2000" b="0" dirty="0"/>
              <a:t>. Alice wants Bob to prove his identity.</a:t>
            </a:r>
            <a:endParaRPr lang="en-US" altLang="zh-CN" sz="1800" dirty="0">
              <a:solidFill>
                <a:srgbClr val="C00000"/>
              </a:solidFill>
            </a:endParaRPr>
          </a:p>
        </p:txBody>
      </p:sp>
      <p:sp>
        <p:nvSpPr>
          <p:cNvPr id="52" name="内容占位符 2"/>
          <p:cNvSpPr txBox="1"/>
          <p:nvPr/>
        </p:nvSpPr>
        <p:spPr>
          <a:xfrm>
            <a:off x="1450672" y="2971198"/>
            <a:ext cx="198022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Bob's public key</a:t>
            </a:r>
            <a:endParaRPr lang="en-US" altLang="zh-CN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内容占位符 2"/>
          <p:cNvSpPr txBox="1"/>
          <p:nvPr/>
        </p:nvSpPr>
        <p:spPr>
          <a:xfrm>
            <a:off x="4877994" y="2989821"/>
            <a:ext cx="198022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Bob's private key</a:t>
            </a:r>
            <a:endParaRPr lang="en-US" altLang="zh-CN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3202058" y="3293239"/>
            <a:ext cx="198022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16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value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</a:t>
            </a:r>
            <a:endParaRPr lang="en-US" altLang="zh-CN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内容占位符 2"/>
          <p:cNvSpPr txBox="1"/>
          <p:nvPr/>
        </p:nvSpPr>
        <p:spPr>
          <a:xfrm>
            <a:off x="4995124" y="3711566"/>
            <a:ext cx="198022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E(r) ← Enc(r, </a:t>
            </a: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altLang="zh-CN" sz="1600" b="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prv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310070" y="4231407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/>
          <p:cNvSpPr txBox="1"/>
          <p:nvPr/>
        </p:nvSpPr>
        <p:spPr>
          <a:xfrm>
            <a:off x="3202058" y="3813080"/>
            <a:ext cx="198022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E(r)</a:t>
            </a:r>
            <a:endParaRPr lang="en-US" altLang="zh-CN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内容占位符 2"/>
          <p:cNvSpPr txBox="1"/>
          <p:nvPr/>
        </p:nvSpPr>
        <p:spPr>
          <a:xfrm>
            <a:off x="1216686" y="4332921"/>
            <a:ext cx="2770878" cy="679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Dec(E(r), </a:t>
            </a: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altLang="zh-CN" sz="1600" b="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altLang="zh-CN" sz="16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Bob's identity can be proved</a:t>
            </a:r>
            <a:endParaRPr lang="en-US" altLang="zh-CN" sz="160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Zero-Knowledge Proof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椭圆形标注 14"/>
          <p:cNvSpPr/>
          <p:nvPr/>
        </p:nvSpPr>
        <p:spPr>
          <a:xfrm>
            <a:off x="179512" y="1170992"/>
            <a:ext cx="2880320" cy="855649"/>
          </a:xfrm>
          <a:prstGeom prst="wedgeEllipseCallout">
            <a:avLst>
              <a:gd name="adj1" fmla="val 58016"/>
              <a:gd name="adj2" fmla="val 666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 am </a:t>
            </a:r>
            <a:r>
              <a:rPr kumimoji="1" lang="en-US" altLang="zh-CN" b="1" dirty="0">
                <a:solidFill>
                  <a:srgbClr val="FF0000"/>
                </a:solidFill>
              </a:rPr>
              <a:t>prover</a:t>
            </a:r>
            <a:r>
              <a:rPr kumimoji="1" lang="en-US" altLang="zh-CN" dirty="0">
                <a:solidFill>
                  <a:schemeClr val="tx1"/>
                </a:solidFill>
              </a:rPr>
              <a:t>.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6179840" y="913284"/>
            <a:ext cx="2880320" cy="855649"/>
          </a:xfrm>
          <a:prstGeom prst="wedgeEllipseCallout">
            <a:avLst>
              <a:gd name="adj1" fmla="val -44004"/>
              <a:gd name="adj2" fmla="val 977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 am </a:t>
            </a:r>
            <a:r>
              <a:rPr kumimoji="1" lang="en-US" altLang="zh-CN" b="1" dirty="0">
                <a:solidFill>
                  <a:srgbClr val="FF0000"/>
                </a:solidFill>
              </a:rPr>
              <a:t>verifier</a:t>
            </a:r>
            <a:r>
              <a:rPr kumimoji="1" lang="en-US" altLang="zh-CN" dirty="0">
                <a:solidFill>
                  <a:schemeClr val="tx1"/>
                </a:solidFill>
              </a:rPr>
              <a:t>.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4304718" y="2115922"/>
            <a:ext cx="13763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80035" y="3146425"/>
                <a:ext cx="8229600" cy="273558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1800" dirty="0"/>
                  <a:t>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answer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1800" dirty="0"/>
                  <a:t> of a problem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1800" dirty="0">
                    <a:latin typeface="等线" panose="02010600030101010101" charset="-122"/>
                    <a:ea typeface="等线" panose="02010600030101010101" charset="-122"/>
                  </a:rPr>
                  <a:t>, and tries to prove it with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等线" panose="02010600030101010101" charset="-122"/>
                    <a:ea typeface="等线" panose="02010600030101010101" charset="-122"/>
                  </a:rPr>
                  <a:t>&gt; 1 iterations(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等线" panose="02010600030101010101" charset="-122"/>
                    <a:ea typeface="等线" panose="02010600030101010101" charset="-122"/>
                  </a:rPr>
                  <a:t>消除随机性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等线" panose="02010600030101010101" charset="-122"/>
                    <a:ea typeface="等线" panose="02010600030101010101" charset="-122"/>
                  </a:rPr>
                  <a:t>)</a:t>
                </a:r>
                <a:r>
                  <a:rPr lang="en-US" altLang="zh-CN" sz="1800" dirty="0">
                    <a:latin typeface="等线" panose="02010600030101010101" charset="-122"/>
                    <a:ea typeface="等线" panose="02010600030101010101" charset="-122"/>
                  </a:rPr>
                  <a:t>:</a:t>
                </a:r>
                <a:endParaRPr lang="en-US" altLang="zh-CN" sz="1800" dirty="0">
                  <a:latin typeface="等线" panose="02010600030101010101" charset="-122"/>
                  <a:ea typeface="等线" panose="02010600030101010101" charset="-122"/>
                </a:endParaRPr>
              </a:p>
              <a:p>
                <a:pPr lvl="1"/>
                <a:r>
                  <a:rPr lang="en-US" altLang="zh-CN" sz="1600" dirty="0"/>
                  <a:t>Step-1: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transfers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16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600" dirty="0"/>
                  <a:t>, and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promises</a:t>
                </a:r>
                <a:r>
                  <a:rPr lang="en-US" altLang="zh-CN" sz="1600" dirty="0"/>
                  <a:t>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 is transferred from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1600" dirty="0"/>
                  <a:t> and she has the answer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1" dirty="0"/>
              </a:p>
              <a:p>
                <a:pPr lvl="1"/>
                <a:r>
                  <a:rPr lang="en-US" altLang="zh-CN" sz="1600" dirty="0"/>
                  <a:t>Step-2: V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challenges</a:t>
                </a:r>
                <a:r>
                  <a:rPr lang="en-US" altLang="zh-CN" sz="1600" dirty="0"/>
                  <a:t> P</a:t>
                </a:r>
                <a:endParaRPr lang="en-US" altLang="zh-CN" sz="1600" dirty="0"/>
              </a:p>
              <a:p>
                <a:pPr lvl="1"/>
                <a:r>
                  <a:rPr lang="en-US" altLang="zh-CN" sz="1600" dirty="0"/>
                  <a:t>Step-3: P shows the proof of the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answer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600" dirty="0"/>
                  <a:t>, </a:t>
                </a:r>
                <a:r>
                  <a:rPr lang="en-US" altLang="zh-CN" sz="1600" dirty="0">
                    <a:solidFill>
                      <a:schemeClr val="accent1"/>
                    </a:solidFill>
                  </a:rPr>
                  <a:t>which will not leak(</a:t>
                </a:r>
                <a:r>
                  <a:rPr lang="zh-CN" altLang="en-US" sz="1600" dirty="0">
                    <a:solidFill>
                      <a:schemeClr val="accent1"/>
                    </a:solidFill>
                  </a:rPr>
                  <a:t>泄露</a:t>
                </a:r>
                <a:r>
                  <a:rPr lang="en-US" altLang="zh-CN" sz="1600" dirty="0">
                    <a:solidFill>
                      <a:schemeClr val="accent1"/>
                    </a:solidFill>
                  </a:rPr>
                  <a:t>)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zh-CN" sz="1600" dirty="0"/>
              </a:p>
              <a:p>
                <a:pPr lvl="1"/>
                <a:r>
                  <a:rPr lang="en-US" altLang="zh-CN" sz="1600" b="1" dirty="0"/>
                  <a:t>V trusts that P has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1600" b="1" dirty="0"/>
                  <a:t>when P 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always</a:t>
                </a:r>
                <a:r>
                  <a:rPr lang="en-US" altLang="zh-CN" sz="1600" b="1" dirty="0"/>
                  <a:t> meets the challenge</a:t>
                </a:r>
                <a:endParaRPr lang="en-US" altLang="zh-CN" sz="1600" b="1" dirty="0"/>
              </a:p>
            </p:txBody>
          </p:sp>
        </mc:Choice>
        <mc:Fallback>
          <p:sp>
            <p:nvSpPr>
              <p:cNvPr id="22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035" y="3146425"/>
                <a:ext cx="8229600" cy="27355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19"/>
          <p:cNvSpPr/>
          <p:nvPr/>
        </p:nvSpPr>
        <p:spPr>
          <a:xfrm>
            <a:off x="4119202" y="1787662"/>
            <a:ext cx="174742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500" dirty="0">
                <a:latin typeface="Candara" panose="020E0502030303020204"/>
                <a:cs typeface="Candara" panose="020E0502030303020204"/>
              </a:rPr>
              <a:t>promise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>
            <a:off x="4304718" y="2456053"/>
            <a:ext cx="137639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4304718" y="2813369"/>
            <a:ext cx="13763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9"/>
          <p:cNvSpPr/>
          <p:nvPr/>
        </p:nvSpPr>
        <p:spPr>
          <a:xfrm>
            <a:off x="4119202" y="2156914"/>
            <a:ext cx="174742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500" dirty="0">
                <a:latin typeface="Candara" panose="020E0502030303020204"/>
                <a:cs typeface="Candara" panose="020E0502030303020204"/>
              </a:rPr>
              <a:t>challenge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19202" y="2534335"/>
            <a:ext cx="174742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500" dirty="0">
                <a:latin typeface="Candara" panose="020E0502030303020204"/>
                <a:cs typeface="Candara" panose="020E0502030303020204"/>
              </a:rPr>
              <a:t>response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04718" y="2112372"/>
            <a:ext cx="192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1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04718" y="2611281"/>
            <a:ext cx="192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2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7" name="曲线连接符 6"/>
          <p:cNvCxnSpPr>
            <a:stCxn id="24" idx="2"/>
            <a:endCxn id="5" idx="0"/>
          </p:cNvCxnSpPr>
          <p:nvPr/>
        </p:nvCxnSpPr>
        <p:spPr>
          <a:xfrm rot="5400000" flipH="1">
            <a:off x="4028333" y="2484937"/>
            <a:ext cx="745130" cy="12700"/>
          </a:xfrm>
          <a:prstGeom prst="curvedConnector5">
            <a:avLst>
              <a:gd name="adj1" fmla="val -30679"/>
              <a:gd name="adj2" fmla="val 2557323"/>
              <a:gd name="adj3" fmla="val 1306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28" y="1921396"/>
            <a:ext cx="720000" cy="72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21396"/>
            <a:ext cx="720000" cy="720000"/>
          </a:xfrm>
          <a:prstGeom prst="rect">
            <a:avLst/>
          </a:prstGeom>
        </p:spPr>
      </p:pic>
      <p:sp>
        <p:nvSpPr>
          <p:cNvPr id="26" name="内容占位符 2"/>
          <p:cNvSpPr txBox="1"/>
          <p:nvPr/>
        </p:nvSpPr>
        <p:spPr>
          <a:xfrm>
            <a:off x="3203928" y="2514790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27" name="内容占位符 2"/>
          <p:cNvSpPr txBox="1"/>
          <p:nvPr/>
        </p:nvSpPr>
        <p:spPr>
          <a:xfrm>
            <a:off x="5724128" y="2503282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</a:t>
            </a:r>
            <a:endParaRPr kumimoji="1" lang="en-GB" altLang="zh-CN" sz="1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Scenario:</a:t>
            </a:r>
            <a:r>
              <a:rPr lang="zh-CN" altLang="en-US" dirty="0"/>
              <a:t> </a:t>
            </a:r>
            <a:r>
              <a:rPr lang="en-US" altLang="zh-CN" dirty="0"/>
              <a:t>Graph Isomorphism(</a:t>
            </a:r>
            <a:r>
              <a:rPr lang="zh-CN" altLang="en-US" dirty="0"/>
              <a:t>图的同构性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035833" y="1840869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387761" y="2056893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27821" y="2371911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4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267744" y="2668961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3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826997" y="3027119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5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3539889" y="270100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6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5" name="直线箭头连接符 54"/>
          <p:cNvCxnSpPr>
            <a:stCxn id="48" idx="2"/>
            <a:endCxn id="49" idx="7"/>
          </p:cNvCxnSpPr>
          <p:nvPr/>
        </p:nvCxnSpPr>
        <p:spPr>
          <a:xfrm flipH="1">
            <a:off x="2572149" y="1948881"/>
            <a:ext cx="463684" cy="13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49" idx="4"/>
            <a:endCxn id="51" idx="0"/>
          </p:cNvCxnSpPr>
          <p:nvPr/>
        </p:nvCxnSpPr>
        <p:spPr>
          <a:xfrm flipH="1">
            <a:off x="2375756" y="2272917"/>
            <a:ext cx="120017" cy="396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49" idx="5"/>
            <a:endCxn id="50" idx="2"/>
          </p:cNvCxnSpPr>
          <p:nvPr/>
        </p:nvCxnSpPr>
        <p:spPr>
          <a:xfrm>
            <a:off x="2572149" y="2241281"/>
            <a:ext cx="355672" cy="238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48" idx="4"/>
            <a:endCxn id="50" idx="0"/>
          </p:cNvCxnSpPr>
          <p:nvPr/>
        </p:nvCxnSpPr>
        <p:spPr>
          <a:xfrm flipH="1">
            <a:off x="3035833" y="2056893"/>
            <a:ext cx="108012" cy="315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stCxn id="51" idx="5"/>
            <a:endCxn id="52" idx="2"/>
          </p:cNvCxnSpPr>
          <p:nvPr/>
        </p:nvCxnSpPr>
        <p:spPr>
          <a:xfrm>
            <a:off x="2452132" y="2853349"/>
            <a:ext cx="374865" cy="281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>
            <a:stCxn id="52" idx="6"/>
            <a:endCxn id="53" idx="3"/>
          </p:cNvCxnSpPr>
          <p:nvPr/>
        </p:nvCxnSpPr>
        <p:spPr>
          <a:xfrm flipV="1">
            <a:off x="3043021" y="2885396"/>
            <a:ext cx="528504" cy="249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>
            <a:stCxn id="48" idx="5"/>
            <a:endCxn id="53" idx="0"/>
          </p:cNvCxnSpPr>
          <p:nvPr/>
        </p:nvCxnSpPr>
        <p:spPr>
          <a:xfrm>
            <a:off x="3220221" y="2025257"/>
            <a:ext cx="427680" cy="675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rot="21183865">
            <a:off x="6546560" y="299931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6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20703773">
            <a:off x="7140096" y="2661111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5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 rot="20463518">
            <a:off x="6548992" y="245740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3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 rot="278793">
            <a:off x="7138510" y="2037389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4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 rot="20975872">
            <a:off x="6520173" y="1795107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 rot="21034563">
            <a:off x="5884518" y="225391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84" name="直线箭头连接符 83"/>
          <p:cNvCxnSpPr>
            <a:stCxn id="78" idx="6"/>
            <a:endCxn id="79" idx="3"/>
          </p:cNvCxnSpPr>
          <p:nvPr/>
        </p:nvCxnSpPr>
        <p:spPr>
          <a:xfrm flipV="1">
            <a:off x="6761794" y="2862605"/>
            <a:ext cx="432205" cy="231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>
            <a:stCxn id="79" idx="7"/>
            <a:endCxn id="81" idx="5"/>
          </p:cNvCxnSpPr>
          <p:nvPr/>
        </p:nvCxnSpPr>
        <p:spPr>
          <a:xfrm flipV="1">
            <a:off x="7302217" y="2227713"/>
            <a:ext cx="14243" cy="44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>
            <a:stCxn id="79" idx="1"/>
            <a:endCxn id="80" idx="5"/>
          </p:cNvCxnSpPr>
          <p:nvPr/>
        </p:nvCxnSpPr>
        <p:spPr>
          <a:xfrm flipH="1" flipV="1">
            <a:off x="6754036" y="2612861"/>
            <a:ext cx="400590" cy="10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>
            <a:stCxn id="78" idx="0"/>
            <a:endCxn id="80" idx="4"/>
          </p:cNvCxnSpPr>
          <p:nvPr/>
        </p:nvCxnSpPr>
        <p:spPr>
          <a:xfrm flipV="1">
            <a:off x="6641529" y="2667575"/>
            <a:ext cx="50536" cy="33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1" idx="1"/>
            <a:endCxn id="82" idx="6"/>
          </p:cNvCxnSpPr>
          <p:nvPr/>
        </p:nvCxnSpPr>
        <p:spPr>
          <a:xfrm flipH="1" flipV="1">
            <a:off x="6734422" y="1883617"/>
            <a:ext cx="442162" cy="179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>
            <a:stCxn id="82" idx="2"/>
            <a:endCxn id="83" idx="7"/>
          </p:cNvCxnSpPr>
          <p:nvPr/>
        </p:nvCxnSpPr>
        <p:spPr>
          <a:xfrm flipH="1">
            <a:off x="6055370" y="1922621"/>
            <a:ext cx="466578" cy="351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/>
          <p:cNvCxnSpPr>
            <a:stCxn id="78" idx="1"/>
            <a:endCxn id="83" idx="4"/>
          </p:cNvCxnSpPr>
          <p:nvPr/>
        </p:nvCxnSpPr>
        <p:spPr>
          <a:xfrm flipH="1" flipV="1">
            <a:off x="6010216" y="2468482"/>
            <a:ext cx="559316" cy="572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内容占位符 2"/>
          <p:cNvSpPr txBox="1"/>
          <p:nvPr/>
        </p:nvSpPr>
        <p:spPr>
          <a:xfrm>
            <a:off x="2237005" y="3225700"/>
            <a:ext cx="1425938" cy="347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G</a:t>
            </a:r>
            <a:r>
              <a:rPr lang="en-US" altLang="zh-CN" sz="1600" baseline="-250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e</a:t>
            </a:r>
            <a:endParaRPr lang="en-US" altLang="zh-CN" sz="1400" baseline="-250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9" name="内容占位符 2"/>
          <p:cNvSpPr txBox="1"/>
          <p:nvPr/>
        </p:nvSpPr>
        <p:spPr>
          <a:xfrm>
            <a:off x="6010216" y="3229665"/>
            <a:ext cx="1425938" cy="347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G</a:t>
            </a:r>
            <a:r>
              <a:rPr lang="en-US" altLang="zh-CN" sz="1600" baseline="-250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f</a:t>
            </a:r>
            <a:endParaRPr lang="en-US" altLang="zh-CN" sz="1400" baseline="-250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3746500"/>
                <a:ext cx="8353425" cy="255905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If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G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 = (V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, E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)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and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G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 = (V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, E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)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are isomorphic, there exist a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bijection function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, that 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, exist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0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3746500"/>
                <a:ext cx="8353425" cy="2559050"/>
              </a:xfrm>
              <a:blipFill rotWithShape="1">
                <a:blip r:embed="rId1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Scenario:</a:t>
            </a:r>
            <a:r>
              <a:rPr lang="zh-CN" altLang="en-US" dirty="0"/>
              <a:t> </a:t>
            </a:r>
            <a:r>
              <a:rPr lang="en-US" altLang="zh-CN" dirty="0"/>
              <a:t>Graph Isomorphism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3746753"/>
                <a:ext cx="8352928" cy="159106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If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G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 = (V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, E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)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and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G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 = (V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, E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)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are isomorphic, there exist a bijection function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, that 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, exist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0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</a:t>
                </a:r>
                <a:r>
                  <a:rPr lang="en-US" altLang="zh-CN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</a:t>
                </a:r>
                <a:r>
                  <a:rPr lang="en-US" altLang="zh-CN" sz="2000" b="1" baseline="-25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</a:t>
                </a:r>
                <a:r>
                  <a:rPr lang="en-US" altLang="zh-CN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isomorphic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altLang="zh-CN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rPr>
                  <a:t>= {1_1-&gt;2_5, 1_2-&gt;2_6, 1_3-&gt;2_4, 1_4-&gt;2_3, 1_5-&gt;2_1, 1_6-&gt;2_2}</a:t>
                </a:r>
                <a:endParaRPr lang="en-US" altLang="zh-CN" sz="1800" b="0" dirty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mc:Choice>
        <mc:Fallback>
          <p:sp>
            <p:nvSpPr>
              <p:cNvPr id="28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3746753"/>
                <a:ext cx="8352928" cy="1591060"/>
              </a:xfrm>
              <a:blipFill rotWithShape="1">
                <a:blip r:embed="rId1"/>
                <a:stretch>
                  <a:fillRect l="-7" t="-16" r="1" b="-5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/>
          <p:cNvSpPr/>
          <p:nvPr/>
        </p:nvSpPr>
        <p:spPr>
          <a:xfrm>
            <a:off x="3035833" y="1840869"/>
            <a:ext cx="216024" cy="2160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387761" y="2056893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27821" y="2371911"/>
            <a:ext cx="216024" cy="21602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4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267744" y="2668961"/>
            <a:ext cx="216024" cy="2160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3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826997" y="3027119"/>
            <a:ext cx="216024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5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3539889" y="270100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6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5" name="直线箭头连接符 54"/>
          <p:cNvCxnSpPr>
            <a:stCxn id="48" idx="2"/>
            <a:endCxn id="49" idx="7"/>
          </p:cNvCxnSpPr>
          <p:nvPr/>
        </p:nvCxnSpPr>
        <p:spPr>
          <a:xfrm flipH="1">
            <a:off x="2572149" y="1948881"/>
            <a:ext cx="463684" cy="13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49" idx="4"/>
            <a:endCxn id="51" idx="0"/>
          </p:cNvCxnSpPr>
          <p:nvPr/>
        </p:nvCxnSpPr>
        <p:spPr>
          <a:xfrm flipH="1">
            <a:off x="2375756" y="2272917"/>
            <a:ext cx="120017" cy="396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49" idx="5"/>
            <a:endCxn id="50" idx="2"/>
          </p:cNvCxnSpPr>
          <p:nvPr/>
        </p:nvCxnSpPr>
        <p:spPr>
          <a:xfrm>
            <a:off x="2572149" y="2241281"/>
            <a:ext cx="355672" cy="238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48" idx="4"/>
            <a:endCxn id="50" idx="0"/>
          </p:cNvCxnSpPr>
          <p:nvPr/>
        </p:nvCxnSpPr>
        <p:spPr>
          <a:xfrm flipH="1">
            <a:off x="3035833" y="2056893"/>
            <a:ext cx="108012" cy="315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stCxn id="51" idx="5"/>
            <a:endCxn id="52" idx="2"/>
          </p:cNvCxnSpPr>
          <p:nvPr/>
        </p:nvCxnSpPr>
        <p:spPr>
          <a:xfrm>
            <a:off x="2452132" y="2853349"/>
            <a:ext cx="374865" cy="281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>
            <a:stCxn id="52" idx="6"/>
            <a:endCxn id="53" idx="3"/>
          </p:cNvCxnSpPr>
          <p:nvPr/>
        </p:nvCxnSpPr>
        <p:spPr>
          <a:xfrm flipV="1">
            <a:off x="3043021" y="2885396"/>
            <a:ext cx="528504" cy="249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>
            <a:stCxn id="48" idx="5"/>
            <a:endCxn id="53" idx="0"/>
          </p:cNvCxnSpPr>
          <p:nvPr/>
        </p:nvCxnSpPr>
        <p:spPr>
          <a:xfrm>
            <a:off x="3220221" y="2025257"/>
            <a:ext cx="427680" cy="675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rot="21183865">
            <a:off x="6546560" y="2999310"/>
            <a:ext cx="216024" cy="2160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6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20703773">
            <a:off x="7140096" y="2661111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5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 rot="20463518">
            <a:off x="6548992" y="2457400"/>
            <a:ext cx="216024" cy="21602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3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 rot="278793">
            <a:off x="7138510" y="2037389"/>
            <a:ext cx="216024" cy="2160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4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 rot="20975872">
            <a:off x="6520173" y="1795107"/>
            <a:ext cx="216024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 rot="21034563">
            <a:off x="5884518" y="225391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84" name="直线箭头连接符 83"/>
          <p:cNvCxnSpPr>
            <a:stCxn id="78" idx="6"/>
            <a:endCxn id="79" idx="3"/>
          </p:cNvCxnSpPr>
          <p:nvPr/>
        </p:nvCxnSpPr>
        <p:spPr>
          <a:xfrm flipV="1">
            <a:off x="6761794" y="2862605"/>
            <a:ext cx="432205" cy="231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>
            <a:stCxn id="79" idx="7"/>
            <a:endCxn id="81" idx="5"/>
          </p:cNvCxnSpPr>
          <p:nvPr/>
        </p:nvCxnSpPr>
        <p:spPr>
          <a:xfrm flipV="1">
            <a:off x="7302217" y="2227713"/>
            <a:ext cx="14243" cy="44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>
            <a:stCxn id="79" idx="1"/>
            <a:endCxn id="80" idx="5"/>
          </p:cNvCxnSpPr>
          <p:nvPr/>
        </p:nvCxnSpPr>
        <p:spPr>
          <a:xfrm flipH="1" flipV="1">
            <a:off x="6754036" y="2612861"/>
            <a:ext cx="400590" cy="10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>
            <a:stCxn id="78" idx="0"/>
            <a:endCxn id="80" idx="4"/>
          </p:cNvCxnSpPr>
          <p:nvPr/>
        </p:nvCxnSpPr>
        <p:spPr>
          <a:xfrm flipV="1">
            <a:off x="6641529" y="2667575"/>
            <a:ext cx="50536" cy="33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1" idx="1"/>
            <a:endCxn id="82" idx="6"/>
          </p:cNvCxnSpPr>
          <p:nvPr/>
        </p:nvCxnSpPr>
        <p:spPr>
          <a:xfrm flipH="1" flipV="1">
            <a:off x="6734422" y="1883617"/>
            <a:ext cx="442162" cy="179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>
            <a:stCxn id="82" idx="2"/>
            <a:endCxn id="83" idx="7"/>
          </p:cNvCxnSpPr>
          <p:nvPr/>
        </p:nvCxnSpPr>
        <p:spPr>
          <a:xfrm flipH="1">
            <a:off x="6055370" y="1922621"/>
            <a:ext cx="466578" cy="351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/>
          <p:cNvCxnSpPr>
            <a:stCxn id="78" idx="1"/>
            <a:endCxn id="83" idx="4"/>
          </p:cNvCxnSpPr>
          <p:nvPr/>
        </p:nvCxnSpPr>
        <p:spPr>
          <a:xfrm flipH="1" flipV="1">
            <a:off x="6010216" y="2468482"/>
            <a:ext cx="559316" cy="572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等于 5"/>
          <p:cNvSpPr/>
          <p:nvPr/>
        </p:nvSpPr>
        <p:spPr>
          <a:xfrm>
            <a:off x="3851120" y="2330921"/>
            <a:ext cx="1933409" cy="526579"/>
          </a:xfrm>
          <a:prstGeom prst="mathEqual">
            <a:avLst>
              <a:gd name="adj1" fmla="val 3183"/>
              <a:gd name="adj2" fmla="val 1176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内容占位符 2"/>
          <p:cNvSpPr txBox="1"/>
          <p:nvPr/>
        </p:nvSpPr>
        <p:spPr>
          <a:xfrm>
            <a:off x="2237005" y="3225700"/>
            <a:ext cx="1425938" cy="347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G</a:t>
            </a:r>
            <a:r>
              <a:rPr lang="en-US" altLang="zh-CN" sz="1600" baseline="-250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e</a:t>
            </a:r>
            <a:endParaRPr lang="en-US" altLang="zh-CN" sz="1400" baseline="-250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4" name="内容占位符 2"/>
          <p:cNvSpPr txBox="1"/>
          <p:nvPr/>
        </p:nvSpPr>
        <p:spPr>
          <a:xfrm>
            <a:off x="6010216" y="3229665"/>
            <a:ext cx="1425938" cy="347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G</a:t>
            </a:r>
            <a:r>
              <a:rPr lang="en-US" altLang="zh-CN" sz="1600" baseline="-250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f</a:t>
            </a:r>
            <a:endParaRPr lang="en-US" altLang="zh-CN" sz="1400" baseline="-250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401396" y="2112183"/>
                <a:ext cx="83285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396" y="2112183"/>
                <a:ext cx="832856" cy="299249"/>
              </a:xfrm>
              <a:prstGeom prst="rect">
                <a:avLst/>
              </a:prstGeom>
              <a:blipFill rotWithShape="1">
                <a:blip r:embed="rId2"/>
                <a:stretch>
                  <a:fillRect l="-25" t="-58" r="-3590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Isomorphism with Interactive ZKP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椭圆形标注 36"/>
              <p:cNvSpPr/>
              <p:nvPr/>
            </p:nvSpPr>
            <p:spPr>
              <a:xfrm>
                <a:off x="107504" y="1258345"/>
                <a:ext cx="1800200" cy="900442"/>
              </a:xfrm>
              <a:prstGeom prst="wedgeEllipseCallout">
                <a:avLst>
                  <a:gd name="adj1" fmla="val 90105"/>
                  <a:gd name="adj2" fmla="val -2683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tx1"/>
                    </a:solidFill>
                  </a:rPr>
                  <a:t>G</a:t>
                </a:r>
                <a:r>
                  <a:rPr kumimoji="1" lang="en-US" altLang="zh-CN" sz="1400" baseline="-25000" dirty="0">
                    <a:solidFill>
                      <a:schemeClr val="tx1"/>
                    </a:solidFill>
                  </a:rPr>
                  <a:t>e</a:t>
                </a:r>
                <a:r>
                  <a:rPr kumimoji="1" lang="en-US" altLang="zh-CN" sz="1400" dirty="0">
                    <a:solidFill>
                      <a:schemeClr val="tx1"/>
                    </a:solidFill>
                  </a:rPr>
                  <a:t> and G</a:t>
                </a:r>
                <a:r>
                  <a:rPr kumimoji="1" lang="en-US" altLang="zh-CN" sz="1400" baseline="-25000" dirty="0">
                    <a:solidFill>
                      <a:schemeClr val="tx1"/>
                    </a:solidFill>
                  </a:rPr>
                  <a:t>f</a:t>
                </a:r>
                <a:r>
                  <a:rPr kumimoji="1" lang="en-US" altLang="zh-CN" sz="1400" dirty="0">
                    <a:solidFill>
                      <a:schemeClr val="tx1"/>
                    </a:solidFill>
                  </a:rPr>
                  <a:t> are 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Isomorphism,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kumimoji="1" lang="en-US" altLang="zh-CN" sz="1400" dirty="0">
                    <a:solidFill>
                      <a:schemeClr val="tx1"/>
                    </a:solidFill>
                  </a:rPr>
                  <a:t> = …</a:t>
                </a:r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椭圆形标注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58345"/>
                <a:ext cx="1800200" cy="900442"/>
              </a:xfrm>
              <a:prstGeom prst="wedgeEllipseCallout">
                <a:avLst>
                  <a:gd name="adj1" fmla="val 90105"/>
                  <a:gd name="adj2" fmla="val -26831"/>
                </a:avLst>
              </a:prstGeom>
              <a:blipFill rotWithShape="1">
                <a:blip r:embed="rId1"/>
                <a:stretch>
                  <a:fillRect l="-716" t="-1456" r="-40803" b="-136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77620" y="2356485"/>
                <a:ext cx="2646045" cy="93218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1400" dirty="0"/>
                  <a:t>Select a </a:t>
                </a:r>
                <a:r>
                  <a:rPr lang="en-US" altLang="zh-CN" sz="1400" dirty="0">
                    <a:solidFill>
                      <a:srgbClr val="FF0000"/>
                    </a:solidFill>
                  </a:rPr>
                  <a:t>random bijection</a:t>
                </a:r>
                <a:r>
                  <a:rPr lang="en-US" altLang="zh-CN" sz="1400" dirty="0"/>
                  <a:t> function </a:t>
                </a:r>
                <a14:m>
                  <m:oMath xmlns:m="http://schemas.openxmlformats.org/officeDocument/2006/math">
                    <m:r>
                      <a:rPr lang="el-GR" altLang="zh-CN" sz="1400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el-GR" sz="1400" b="0" smtClean="0">
                    <a:latin typeface="Cambria Math" panose="02040503050406030204" pitchFamily="18" charset="0"/>
                  </a:rPr>
                  <a:t>(</a:t>
                </a:r>
                <a:r>
                  <a:rPr lang="zh-CN" altLang="en-US" sz="1400" b="0" smtClean="0">
                    <a:latin typeface="Cambria Math" panose="02040503050406030204" pitchFamily="18" charset="0"/>
                  </a:rPr>
                  <a:t>不可以直接发送原来的</a:t>
                </a:r>
                <a:r>
                  <a:rPr lang="en-US" altLang="zh-CN" sz="1400" b="0" smtClean="0">
                    <a:latin typeface="Cambria Math" panose="02040503050406030204" pitchFamily="18" charset="0"/>
                  </a:rPr>
                  <a:t>bijection</a:t>
                </a:r>
                <a:r>
                  <a:rPr lang="zh-CN" altLang="en-US" sz="1400" b="0" smtClean="0">
                    <a:latin typeface="Cambria Math" panose="02040503050406030204" pitchFamily="18" charset="0"/>
                  </a:rPr>
                  <a:t>，因为那就是这个场景下的</a:t>
                </a:r>
                <a:r>
                  <a:rPr lang="en-US" altLang="zh-CN" sz="1400" b="0" smtClean="0">
                    <a:latin typeface="Cambria Math" panose="02040503050406030204" pitchFamily="18" charset="0"/>
                  </a:rPr>
                  <a:t>x</a:t>
                </a:r>
                <a:r>
                  <a:rPr lang="en-US" altLang="el-GR" sz="1400" b="0" smtClean="0">
                    <a:latin typeface="Cambria Math" panose="02040503050406030204" pitchFamily="18" charset="0"/>
                  </a:rPr>
                  <a:t>)</a:t>
                </a:r>
                <a:endParaRPr lang="en-US" altLang="zh-CN" sz="1400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1400" dirty="0"/>
                  <a:t>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zh-CN" sz="1400" dirty="0"/>
                  <a:t> with </a:t>
                </a:r>
                <a14:m>
                  <m:oMath xmlns:m="http://schemas.openxmlformats.org/officeDocument/2006/math">
                    <m:r>
                      <a:rPr lang="el-GR" altLang="zh-CN" sz="1400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altLang="zh-CN" sz="1400" b="1" dirty="0"/>
              </a:p>
            </p:txBody>
          </p:sp>
        </mc:Choice>
        <mc:Fallback>
          <p:sp>
            <p:nvSpPr>
              <p:cNvPr id="41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7620" y="2356485"/>
                <a:ext cx="2646045" cy="932180"/>
              </a:xfrm>
              <a:blipFill rotWithShape="1">
                <a:blip r:embed="rId2"/>
                <a:stretch>
                  <a:fillRect b="-23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/>
          <p:cNvCxnSpPr/>
          <p:nvPr/>
        </p:nvCxnSpPr>
        <p:spPr>
          <a:xfrm>
            <a:off x="3923928" y="2706941"/>
            <a:ext cx="19442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内容占位符 2"/>
              <p:cNvSpPr txBox="1"/>
              <p:nvPr/>
            </p:nvSpPr>
            <p:spPr>
              <a:xfrm>
                <a:off x="4103050" y="2353444"/>
                <a:ext cx="1584176" cy="2701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1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zh-CN" sz="1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zh-CN" sz="1400" b="1" dirty="0"/>
                  <a:t> </a:t>
                </a:r>
                <a:endParaRPr lang="en-US" altLang="zh-CN" sz="1400" b="1" dirty="0"/>
              </a:p>
            </p:txBody>
          </p:sp>
        </mc:Choice>
        <mc:Fallback>
          <p:sp>
            <p:nvSpPr>
              <p:cNvPr id="4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50" y="2353444"/>
                <a:ext cx="1584176" cy="270153"/>
              </a:xfrm>
              <a:prstGeom prst="rect">
                <a:avLst/>
              </a:prstGeom>
              <a:blipFill rotWithShape="1">
                <a:blip r:embed="rId3"/>
                <a:stretch>
                  <a:fillRect l="-20" t="-50" r="10" b="-9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内容占位符 2"/>
              <p:cNvSpPr txBox="1"/>
              <p:nvPr/>
            </p:nvSpPr>
            <p:spPr>
              <a:xfrm>
                <a:off x="6300192" y="3474630"/>
                <a:ext cx="2646040" cy="304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1400" b="1" dirty="0">
                    <a:solidFill>
                      <a:srgbClr val="FF0000"/>
                    </a:solidFill>
                  </a:rPr>
                  <a:t>Select a random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endParaRPr lang="en-US" altLang="zh-CN" sz="1400" b="1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endParaRPr lang="en-US" altLang="zh-CN" sz="1400" dirty="0"/>
              </a:p>
            </p:txBody>
          </p:sp>
        </mc:Choice>
        <mc:Fallback>
          <p:sp>
            <p:nvSpPr>
              <p:cNvPr id="4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474630"/>
                <a:ext cx="2646040" cy="304271"/>
              </a:xfrm>
              <a:prstGeom prst="rect">
                <a:avLst/>
              </a:prstGeom>
              <a:blipFill rotWithShape="1">
                <a:blip r:embed="rId4"/>
                <a:stretch>
                  <a:fillRect l="-13" t="-179" r="13" b="-55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箭头连接符 46"/>
          <p:cNvCxnSpPr/>
          <p:nvPr/>
        </p:nvCxnSpPr>
        <p:spPr>
          <a:xfrm>
            <a:off x="3923928" y="3649588"/>
            <a:ext cx="194421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内容占位符 2"/>
              <p:cNvSpPr txBox="1"/>
              <p:nvPr/>
            </p:nvSpPr>
            <p:spPr>
              <a:xfrm>
                <a:off x="3455876" y="3297626"/>
                <a:ext cx="2880320" cy="2701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400" b="0" dirty="0"/>
                  <a:t>Ask Alice to prove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≃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sz="1400" b="1" dirty="0"/>
              </a:p>
            </p:txBody>
          </p:sp>
        </mc:Choice>
        <mc:Fallback>
          <p:sp>
            <p:nvSpPr>
              <p:cNvPr id="5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76" y="3297626"/>
                <a:ext cx="2880320" cy="270153"/>
              </a:xfrm>
              <a:prstGeom prst="rect">
                <a:avLst/>
              </a:prstGeom>
              <a:blipFill rotWithShape="1">
                <a:blip r:embed="rId5"/>
                <a:stretch>
                  <a:fillRect l="-7" t="-26" r="6" b="-9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线箭头连接符 56"/>
          <p:cNvCxnSpPr/>
          <p:nvPr/>
        </p:nvCxnSpPr>
        <p:spPr>
          <a:xfrm>
            <a:off x="3923030" y="4591412"/>
            <a:ext cx="194421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内容占位符 2"/>
              <p:cNvSpPr txBox="1"/>
              <p:nvPr/>
            </p:nvSpPr>
            <p:spPr>
              <a:xfrm>
                <a:off x="3419872" y="4027754"/>
                <a:ext cx="2880320" cy="474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400" b="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b="1" dirty="0"/>
                  <a:t>=f</a:t>
                </a:r>
                <a:r>
                  <a:rPr lang="en-US" altLang="zh-CN" sz="1400" b="0" dirty="0"/>
                  <a:t>, send </a:t>
                </a:r>
                <a14:m>
                  <m:oMath xmlns:m="http://schemas.openxmlformats.org/officeDocument/2006/math">
                    <m:r>
                      <a:rPr lang="el-GR" altLang="zh-CN" sz="1400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el-GR" sz="1400" b="1" i="1">
                        <a:latin typeface="Cambria Math" panose="02040503050406030204" pitchFamily="18" charset="0"/>
                      </a:rPr>
                      <m:t>(不具有说服力)</m:t>
                    </m:r>
                  </m:oMath>
                </a14:m>
                <a:r>
                  <a:rPr lang="en-US" altLang="zh-CN" sz="1400" b="0" dirty="0"/>
                  <a:t> </a:t>
                </a:r>
                <a:endParaRPr lang="en-US" altLang="zh-CN" sz="1400" b="0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1400" b="1" dirty="0"/>
                  <a:t> = e</a:t>
                </a:r>
                <a:r>
                  <a:rPr lang="en-US" altLang="zh-CN" sz="1400" b="0" dirty="0"/>
                  <a:t>, send </a:t>
                </a:r>
                <a14:m>
                  <m:oMath xmlns:m="http://schemas.openxmlformats.org/officeDocument/2006/math">
                    <m:r>
                      <a:rPr lang="el-GR" altLang="zh-CN" sz="1400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el-GR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∙∅</m:t>
                    </m:r>
                  </m:oMath>
                </a14:m>
                <a:endParaRPr lang="en-US" altLang="zh-CN" sz="1400" b="1" dirty="0"/>
              </a:p>
            </p:txBody>
          </p:sp>
        </mc:Choice>
        <mc:Fallback>
          <p:sp>
            <p:nvSpPr>
              <p:cNvPr id="5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027754"/>
                <a:ext cx="2880320" cy="474415"/>
              </a:xfrm>
              <a:prstGeom prst="rect">
                <a:avLst/>
              </a:prstGeom>
              <a:blipFill rotWithShape="1">
                <a:blip r:embed="rId6"/>
                <a:stretch>
                  <a:fillRect l="-14" t="-123" r="12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内容占位符 2"/>
              <p:cNvSpPr txBox="1"/>
              <p:nvPr/>
            </p:nvSpPr>
            <p:spPr>
              <a:xfrm>
                <a:off x="6296979" y="4425437"/>
                <a:ext cx="2646040" cy="304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1400" dirty="0"/>
                  <a:t>Verify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≃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400" dirty="0"/>
              </a:p>
            </p:txBody>
          </p:sp>
        </mc:Choice>
        <mc:Fallback>
          <p:sp>
            <p:nvSpPr>
              <p:cNvPr id="6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79" y="4425437"/>
                <a:ext cx="2646040" cy="304271"/>
              </a:xfrm>
              <a:prstGeom prst="rect">
                <a:avLst/>
              </a:prstGeom>
              <a:blipFill rotWithShape="1">
                <a:blip r:embed="rId7"/>
                <a:stretch>
                  <a:fillRect l="-12" t="-40" r="12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064001"/>
            <a:ext cx="720000" cy="72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064001"/>
            <a:ext cx="720000" cy="720000"/>
          </a:xfrm>
          <a:prstGeom prst="rect">
            <a:avLst/>
          </a:prstGeom>
        </p:spPr>
      </p:pic>
      <p:sp>
        <p:nvSpPr>
          <p:cNvPr id="18" name="内容占位符 2"/>
          <p:cNvSpPr txBox="1"/>
          <p:nvPr/>
        </p:nvSpPr>
        <p:spPr>
          <a:xfrm>
            <a:off x="2555776" y="1657395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19" name="内容占位符 2"/>
          <p:cNvSpPr txBox="1"/>
          <p:nvPr/>
        </p:nvSpPr>
        <p:spPr>
          <a:xfrm>
            <a:off x="6156176" y="1645887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200981" y="4591412"/>
            <a:ext cx="4154995" cy="9228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</a:rPr>
              <a:t>Require</a:t>
            </a:r>
            <a:r>
              <a:rPr lang="zh-CN" altLang="en-US" sz="1800" b="1" dirty="0">
                <a:solidFill>
                  <a:srgbClr val="0096FF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multiple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interactions(</a:t>
            </a:r>
            <a:r>
              <a:rPr lang="zh-CN" altLang="en-US" sz="1800" b="1" dirty="0">
                <a:solidFill>
                  <a:srgbClr val="FF0000"/>
                </a:solidFill>
              </a:rPr>
              <a:t>一次失败那么全局失败</a:t>
            </a:r>
            <a:r>
              <a:rPr lang="en-US" altLang="zh-CN" sz="1800" b="1" dirty="0">
                <a:solidFill>
                  <a:srgbClr val="FF0000"/>
                </a:solidFill>
              </a:rPr>
              <a:t>)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8280" y="123825"/>
            <a:ext cx="254825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对于随机选择的</a:t>
            </a:r>
            <a:r>
              <a:rPr lang="en-US" altLang="zh-CN" sz="1600"/>
              <a:t>e/f</a:t>
            </a:r>
            <a:r>
              <a:rPr lang="zh-CN" altLang="en-US" sz="1600"/>
              <a:t>，若选择到</a:t>
            </a:r>
            <a:r>
              <a:rPr lang="en-US" altLang="zh-CN" sz="1600"/>
              <a:t>f</a:t>
            </a:r>
            <a:r>
              <a:rPr lang="zh-CN" altLang="en-US" sz="1600"/>
              <a:t>，那么结果不具有说服力，因为</a:t>
            </a:r>
            <a:r>
              <a:rPr lang="en-US" altLang="zh-CN" sz="1600"/>
              <a:t>f‘</a:t>
            </a:r>
            <a:r>
              <a:rPr lang="zh-CN" altLang="en-US" sz="1600"/>
              <a:t>和</a:t>
            </a:r>
            <a:r>
              <a:rPr lang="en-US" altLang="zh-CN" sz="1600"/>
              <a:t>f</a:t>
            </a:r>
            <a:r>
              <a:rPr lang="zh-CN" altLang="en-US" sz="1600"/>
              <a:t>同构的双射函数是随机获取的，并不能说明</a:t>
            </a:r>
            <a:r>
              <a:rPr lang="en-US" altLang="zh-CN" sz="1600"/>
              <a:t>A</a:t>
            </a:r>
            <a:r>
              <a:rPr lang="zh-CN" altLang="en-US" sz="1600"/>
              <a:t>确实找到了一个双射使得图</a:t>
            </a:r>
            <a:r>
              <a:rPr lang="en-US" altLang="zh-CN" sz="1600"/>
              <a:t>f</a:t>
            </a:r>
            <a:r>
              <a:rPr lang="zh-CN" altLang="en-US" sz="1600"/>
              <a:t>和图</a:t>
            </a:r>
            <a:r>
              <a:rPr lang="en-US" altLang="zh-CN" sz="1600"/>
              <a:t>e</a:t>
            </a:r>
            <a:r>
              <a:rPr lang="zh-CN" altLang="en-US" sz="1600"/>
              <a:t>是同构的，只有当选取的是</a:t>
            </a:r>
            <a:r>
              <a:rPr lang="en-US" altLang="zh-CN" sz="1600"/>
              <a:t>e</a:t>
            </a:r>
            <a:r>
              <a:rPr lang="zh-CN" altLang="en-US" sz="1600"/>
              <a:t>，才能真正验证，因为需要先对图</a:t>
            </a:r>
            <a:r>
              <a:rPr lang="en-US" altLang="zh-CN" sz="1600"/>
              <a:t>e</a:t>
            </a:r>
            <a:r>
              <a:rPr lang="zh-CN" altLang="en-US" sz="1600"/>
              <a:t>运行双射</a:t>
            </a:r>
            <a:r>
              <a:rPr lang="en-US" altLang="zh-CN" sz="1600"/>
              <a:t>φ</a:t>
            </a:r>
            <a:r>
              <a:rPr lang="zh-CN" altLang="en-US" sz="1600"/>
              <a:t>变成图</a:t>
            </a:r>
            <a:r>
              <a:rPr lang="en-US" altLang="zh-CN" sz="1600"/>
              <a:t>f</a:t>
            </a:r>
            <a:r>
              <a:rPr lang="zh-CN" altLang="en-US" sz="1600"/>
              <a:t>，之后运行双射</a:t>
            </a:r>
            <a:r>
              <a:rPr lang="en-US" altLang="zh-CN" sz="1600"/>
              <a:t>π</a:t>
            </a:r>
            <a:r>
              <a:rPr lang="zh-CN" altLang="en-US" sz="1600"/>
              <a:t>去得到图</a:t>
            </a:r>
            <a:r>
              <a:rPr lang="en-US" altLang="zh-CN" sz="1600"/>
              <a:t>f’.</a:t>
            </a:r>
            <a:endParaRPr lang="en-US" altLang="zh-CN" sz="1600"/>
          </a:p>
          <a:p>
            <a:r>
              <a:rPr lang="zh-CN" altLang="en-US" sz="1600"/>
              <a:t>如果</a:t>
            </a:r>
            <a:r>
              <a:rPr lang="en-US" altLang="zh-CN" sz="1600"/>
              <a:t>A</a:t>
            </a:r>
            <a:r>
              <a:rPr lang="zh-CN" altLang="en-US" sz="1600"/>
              <a:t>确实可以给出这样的双射函数，</a:t>
            </a:r>
            <a:r>
              <a:rPr lang="en-US" altLang="zh-CN" sz="1600"/>
              <a:t>B</a:t>
            </a:r>
            <a:r>
              <a:rPr lang="zh-CN" altLang="en-US" sz="1600"/>
              <a:t>可以做到这一点，说明</a:t>
            </a:r>
            <a:r>
              <a:rPr lang="en-US" altLang="zh-CN" sz="1600"/>
              <a:t>A</a:t>
            </a:r>
            <a:r>
              <a:rPr lang="zh-CN" altLang="en-US" sz="1600"/>
              <a:t>确实有。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45" grpId="0"/>
      <p:bldP spid="46" grpId="0"/>
      <p:bldP spid="54" grpId="0"/>
      <p:bldP spid="59" grpId="0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PIR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pc="57" dirty="0"/>
              <a:t>Private Information Retrieval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spc="57" dirty="0"/>
              <a:t>Private Information Retrieval (PIR)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00153" y="5083193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56" y="2071314"/>
            <a:ext cx="720000" cy="720000"/>
          </a:xfrm>
          <a:prstGeom prst="rect">
            <a:avLst/>
          </a:prstGeom>
        </p:spPr>
      </p:pic>
      <p:sp>
        <p:nvSpPr>
          <p:cNvPr id="10" name="对话气泡: 椭圆形 9"/>
          <p:cNvSpPr/>
          <p:nvPr/>
        </p:nvSpPr>
        <p:spPr>
          <a:xfrm>
            <a:off x="179512" y="1204593"/>
            <a:ext cx="2808312" cy="900442"/>
          </a:xfrm>
          <a:prstGeom prst="wedgeEllipseCallout">
            <a:avLst>
              <a:gd name="adj1" fmla="val 39777"/>
              <a:gd name="adj2" fmla="val 586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to know something about cancer.</a:t>
            </a:r>
            <a:endParaRPr kumimoji="1"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2"/>
          <p:cNvSpPr txBox="1"/>
          <p:nvPr/>
        </p:nvSpPr>
        <p:spPr>
          <a:xfrm>
            <a:off x="2638956" y="266470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/>
          <p:nvPr/>
        </p:nvSpPr>
        <p:spPr>
          <a:xfrm>
            <a:off x="5086539" y="2689086"/>
            <a:ext cx="893158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3320877" y="2569468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425742" y="3297802"/>
            <a:ext cx="8229600" cy="2558473"/>
          </a:xfrm>
        </p:spPr>
        <p:txBody>
          <a:bodyPr>
            <a:noAutofit/>
          </a:bodyPr>
          <a:lstStyle/>
          <a:p>
            <a:r>
              <a:rPr lang="en-US" altLang="zh-CN" sz="2000" b="0" dirty="0"/>
              <a:t>Alice wants to retrieve a file stored on a server </a:t>
            </a:r>
            <a:r>
              <a:rPr lang="en-US" altLang="zh-CN" sz="2000" b="0" dirty="0">
                <a:solidFill>
                  <a:srgbClr val="FF0000"/>
                </a:solidFill>
              </a:rPr>
              <a:t>without any information on which file is being retrieved</a:t>
            </a:r>
            <a:endParaRPr lang="en-US" altLang="zh-CN" sz="2000" b="0" dirty="0"/>
          </a:p>
          <a:p>
            <a:r>
              <a:rPr lang="en-US" altLang="zh-CN" sz="2000" b="0" dirty="0"/>
              <a:t>Naïve method: Download everything from server(</a:t>
            </a:r>
            <a:r>
              <a:rPr lang="zh-CN" altLang="en-US" sz="2000" b="0" dirty="0"/>
              <a:t>显然不现实</a:t>
            </a:r>
            <a:r>
              <a:rPr lang="en-US" altLang="zh-CN" sz="2000" b="0" dirty="0"/>
              <a:t>)</a:t>
            </a:r>
            <a:endParaRPr lang="en-US" altLang="zh-CN" sz="1800" b="0" dirty="0"/>
          </a:p>
        </p:txBody>
      </p:sp>
      <p:sp>
        <p:nvSpPr>
          <p:cNvPr id="16" name="内容占位符 2"/>
          <p:cNvSpPr txBox="1"/>
          <p:nvPr/>
        </p:nvSpPr>
        <p:spPr>
          <a:xfrm>
            <a:off x="3635896" y="2140885"/>
            <a:ext cx="936104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US" altLang="zh-CN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92" y="2051147"/>
            <a:ext cx="730652" cy="730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spc="57" dirty="0"/>
              <a:t>Private Information Retrieval (PIR)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00153" y="5083193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23528" y="1345332"/>
            <a:ext cx="8229601" cy="2558473"/>
          </a:xfrm>
        </p:spPr>
        <p:txBody>
          <a:bodyPr>
            <a:noAutofit/>
          </a:bodyPr>
          <a:lstStyle/>
          <a:p>
            <a:r>
              <a:rPr lang="en-US" altLang="zh-CN" sz="2000" b="0" dirty="0">
                <a:solidFill>
                  <a:srgbClr val="C00000"/>
                </a:solidFill>
              </a:rPr>
              <a:t>Goal: </a:t>
            </a:r>
            <a:r>
              <a:rPr lang="en-US" altLang="zh-CN" sz="2000" b="0" dirty="0"/>
              <a:t>allow user to query database while </a:t>
            </a:r>
            <a:r>
              <a:rPr lang="en-US" altLang="zh-CN" sz="2000" b="0" dirty="0">
                <a:solidFill>
                  <a:srgbClr val="FF0000"/>
                </a:solidFill>
              </a:rPr>
              <a:t>hiding the identity</a:t>
            </a:r>
            <a:r>
              <a:rPr lang="en-US" altLang="zh-CN" sz="2000" b="0" dirty="0"/>
              <a:t> of the data-items she is after.</a:t>
            </a:r>
            <a:endParaRPr lang="en-US" altLang="zh-CN" sz="2000" b="0" dirty="0"/>
          </a:p>
          <a:p>
            <a:r>
              <a:rPr lang="en-US" altLang="zh-CN" sz="2000" b="0" dirty="0">
                <a:solidFill>
                  <a:srgbClr val="C00000"/>
                </a:solidFill>
              </a:rPr>
              <a:t>Note: </a:t>
            </a:r>
            <a:r>
              <a:rPr lang="en-US" altLang="zh-CN" sz="2000" b="0" dirty="0"/>
              <a:t>hides identity of data-items; not existence of interaction with the user.</a:t>
            </a:r>
            <a:endParaRPr lang="en-US" altLang="zh-CN" sz="2000" b="0" dirty="0"/>
          </a:p>
          <a:p>
            <a:r>
              <a:rPr lang="en-US" altLang="zh-CN" sz="2000" b="0" dirty="0">
                <a:solidFill>
                  <a:srgbClr val="C00000"/>
                </a:solidFill>
              </a:rPr>
              <a:t>Motivation: </a:t>
            </a:r>
            <a:r>
              <a:rPr lang="en-US" altLang="zh-CN" sz="2000" b="0" dirty="0"/>
              <a:t>patient databases; stock quotes; web access; many more.... </a:t>
            </a:r>
            <a:endParaRPr lang="en-US" altLang="zh-CN" sz="2000" b="0" dirty="0"/>
          </a:p>
          <a:p>
            <a:r>
              <a:rPr lang="en-US" altLang="zh-CN" sz="2000" b="0" dirty="0">
                <a:solidFill>
                  <a:srgbClr val="C00000"/>
                </a:solidFill>
              </a:rPr>
              <a:t>Paradox(?): </a:t>
            </a:r>
            <a:r>
              <a:rPr lang="en-US" altLang="zh-CN" sz="2000" b="0" dirty="0"/>
              <a:t>imagine buying in a store without the seller knowing what you buy.</a:t>
            </a:r>
            <a:endParaRPr lang="en-US" altLang="zh-CN" sz="1800" b="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spc="57" dirty="0"/>
              <a:t>Private Information Retrieval (PIR)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00153" y="5083193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23528" y="1345332"/>
            <a:ext cx="8229600" cy="2952328"/>
          </a:xfrm>
        </p:spPr>
        <p:txBody>
          <a:bodyPr>
            <a:noAutofit/>
          </a:bodyPr>
          <a:lstStyle/>
          <a:p>
            <a:r>
              <a:rPr lang="en-US" altLang="zh-CN" sz="2000" b="0" dirty="0">
                <a:solidFill>
                  <a:srgbClr val="C00000"/>
                </a:solidFill>
              </a:rPr>
              <a:t>Information-Theoretic PIR</a:t>
            </a:r>
            <a:endParaRPr lang="en-US" altLang="zh-CN" sz="2000" b="0" dirty="0">
              <a:solidFill>
                <a:srgbClr val="C00000"/>
              </a:solidFill>
            </a:endParaRPr>
          </a:p>
          <a:p>
            <a:pPr lvl="1"/>
            <a:r>
              <a:rPr lang="en-US" altLang="zh-CN" sz="1800" b="0" dirty="0">
                <a:solidFill>
                  <a:schemeClr val="tx1"/>
                </a:solidFill>
              </a:rPr>
              <a:t>Replicate database among k servers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pPr lvl="1"/>
            <a:r>
              <a:rPr lang="en-US" altLang="zh-CN" sz="1800" b="0" dirty="0">
                <a:solidFill>
                  <a:schemeClr val="tx1"/>
                </a:solidFill>
              </a:rPr>
              <a:t>User queries all the servers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endParaRPr lang="en-US" altLang="zh-CN" sz="2000" b="0" dirty="0">
              <a:solidFill>
                <a:srgbClr val="C00000"/>
              </a:solidFill>
            </a:endParaRPr>
          </a:p>
          <a:p>
            <a:r>
              <a:rPr lang="en-US" altLang="zh-CN" sz="2000" b="0" dirty="0">
                <a:solidFill>
                  <a:srgbClr val="C00000"/>
                </a:solidFill>
              </a:rPr>
              <a:t>Computational PIR</a:t>
            </a:r>
            <a:endParaRPr lang="en-US" altLang="zh-CN" sz="2000" b="0" dirty="0">
              <a:solidFill>
                <a:srgbClr val="C00000"/>
              </a:solidFill>
            </a:endParaRPr>
          </a:p>
          <a:p>
            <a:pPr lvl="1"/>
            <a:r>
              <a:rPr lang="en-US" altLang="zh-CN" sz="1800" b="0" dirty="0">
                <a:solidFill>
                  <a:schemeClr val="tx1"/>
                </a:solidFill>
              </a:rPr>
              <a:t>Computational privacy, based on cryptographic assumptions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088" y="1149856"/>
            <a:ext cx="8229600" cy="3771636"/>
          </a:xfrm>
        </p:spPr>
        <p:txBody>
          <a:bodyPr>
            <a:noAutofit/>
          </a:bodyPr>
          <a:lstStyle/>
          <a:p>
            <a:r>
              <a:rPr lang="en-US" altLang="zh-CN" sz="2000" b="0" dirty="0"/>
              <a:t>Data can </a:t>
            </a:r>
            <a:r>
              <a:rPr lang="en-US" altLang="zh-CN" sz="2000" b="0" dirty="0">
                <a:solidFill>
                  <a:schemeClr val="accent1"/>
                </a:solidFill>
              </a:rPr>
              <a:t>be used everywhere</a:t>
            </a:r>
            <a:endParaRPr lang="en-US" altLang="zh-CN" sz="2000" b="0" dirty="0">
              <a:solidFill>
                <a:schemeClr val="accent1"/>
              </a:solidFill>
            </a:endParaRPr>
          </a:p>
          <a:p>
            <a:pPr lvl="1"/>
            <a:r>
              <a:rPr lang="en-US" altLang="zh-CN" sz="2000" dirty="0"/>
              <a:t>Risk management</a:t>
            </a:r>
            <a:endParaRPr lang="en-US" altLang="zh-CN" sz="2000" dirty="0"/>
          </a:p>
          <a:p>
            <a:pPr lvl="1"/>
            <a:r>
              <a:rPr lang="en-US" altLang="zh-CN" sz="2000" dirty="0"/>
              <a:t>Medicine</a:t>
            </a:r>
            <a:endParaRPr lang="en-US" altLang="zh-CN" sz="2000" dirty="0"/>
          </a:p>
          <a:p>
            <a:pPr lvl="1"/>
            <a:r>
              <a:rPr lang="en-US" altLang="zh-CN" sz="2000" dirty="0"/>
              <a:t>Recommended system</a:t>
            </a:r>
            <a:endParaRPr lang="en-US" altLang="zh-CN" sz="2000" dirty="0"/>
          </a:p>
          <a:p>
            <a:pPr lvl="1"/>
            <a:r>
              <a:rPr lang="en-US" altLang="zh-CN" sz="2000" dirty="0"/>
              <a:t>…</a:t>
            </a:r>
            <a:endParaRPr lang="en-US" altLang="zh-CN" sz="2000" dirty="0"/>
          </a:p>
          <a:p>
            <a:r>
              <a:rPr lang="en-US" altLang="zh-CN" sz="2000" b="0" dirty="0"/>
              <a:t>Data can </a:t>
            </a:r>
            <a:r>
              <a:rPr lang="en-US" altLang="zh-CN" sz="2000" b="0" dirty="0">
                <a:solidFill>
                  <a:srgbClr val="C00000"/>
                </a:solidFill>
              </a:rPr>
              <a:t>be stolen easily</a:t>
            </a:r>
            <a:endParaRPr lang="en-US" altLang="zh-CN" sz="2000" b="0" dirty="0">
              <a:solidFill>
                <a:srgbClr val="C00000"/>
              </a:solidFill>
            </a:endParaRPr>
          </a:p>
          <a:p>
            <a:pPr lvl="1"/>
            <a:r>
              <a:rPr lang="en-US" altLang="zh-CN" sz="2000" dirty="0"/>
              <a:t>Everyone who uses your data can steal it</a:t>
            </a:r>
            <a:endParaRPr lang="en-US" altLang="zh-CN" sz="2000" dirty="0"/>
          </a:p>
          <a:p>
            <a:endParaRPr lang="en-US" altLang="zh-CN" sz="2000" b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Data Privacy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4" name="Rectangle 4"/>
          <p:cNvSpPr>
            <a:spLocks noChangeArrowheads="1"/>
          </p:cNvSpPr>
          <p:nvPr/>
        </p:nvSpPr>
        <p:spPr bwMode="auto">
          <a:xfrm>
            <a:off x="561975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2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2891" name="AutoShape 11"/>
          <p:cNvSpPr>
            <a:spLocks noChangeArrowheads="1"/>
          </p:cNvSpPr>
          <p:nvPr/>
        </p:nvSpPr>
        <p:spPr bwMode="auto">
          <a:xfrm>
            <a:off x="4310063" y="4348428"/>
            <a:ext cx="627063" cy="374385"/>
          </a:xfrm>
          <a:prstGeom prst="roundRect">
            <a:avLst>
              <a:gd name="adj" fmla="val 16667"/>
            </a:avLst>
          </a:prstGeom>
          <a:pattFill prst="pct25">
            <a:fgClr>
              <a:srgbClr val="E5E5E5"/>
            </a:fgClr>
            <a:bgClr>
              <a:srgbClr val="BFBFBF"/>
            </a:bgClr>
          </a:pattFill>
          <a:ln w="25400">
            <a:solidFill>
              <a:srgbClr val="FF0000"/>
            </a:solidFill>
            <a:round/>
          </a:ln>
          <a:effectLst/>
        </p:spPr>
        <p:txBody>
          <a:bodyPr lIns="42333" tIns="42333" rIns="42333" bIns="42333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65">
              <a:latin typeface="Times New Roman (Hebrew)" charset="0"/>
            </a:endParaRPr>
          </a:p>
        </p:txBody>
      </p:sp>
      <p:sp>
        <p:nvSpPr>
          <p:cNvPr id="762892" name="Rectangle 12"/>
          <p:cNvSpPr>
            <a:spLocks noChangeArrowheads="1"/>
          </p:cNvSpPr>
          <p:nvPr/>
        </p:nvSpPr>
        <p:spPr bwMode="auto">
          <a:xfrm>
            <a:off x="4398699" y="4388115"/>
            <a:ext cx="546364" cy="37438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 b="1" i="1">
                <a:solidFill>
                  <a:srgbClr val="000000"/>
                </a:solidFill>
              </a:rPr>
              <a:t>i</a:t>
            </a:r>
            <a:endParaRPr lang="en-US" sz="1500" b="1" i="1">
              <a:latin typeface="Times New Roman (Hebrew)" charset="0"/>
            </a:endParaRPr>
          </a:p>
        </p:txBody>
      </p:sp>
      <p:sp>
        <p:nvSpPr>
          <p:cNvPr id="762893" name="Rectangle 13"/>
          <p:cNvSpPr>
            <a:spLocks noChangeArrowheads="1"/>
          </p:cNvSpPr>
          <p:nvPr/>
        </p:nvSpPr>
        <p:spPr bwMode="auto">
          <a:xfrm>
            <a:off x="4131470" y="4726782"/>
            <a:ext cx="583406" cy="391583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500" b="1">
                <a:solidFill>
                  <a:srgbClr val="006600"/>
                </a:solidFill>
              </a:rPr>
              <a:t>U</a:t>
            </a:r>
            <a:endParaRPr lang="en-US" sz="2335">
              <a:solidFill>
                <a:srgbClr val="006600"/>
              </a:solidFill>
              <a:latin typeface="Times New Roman (Hebrew)" charset="0"/>
            </a:endParaRPr>
          </a:p>
        </p:txBody>
      </p:sp>
      <p:sp>
        <p:nvSpPr>
          <p:cNvPr id="762894" name="Line 14"/>
          <p:cNvSpPr>
            <a:spLocks noChangeShapeType="1"/>
          </p:cNvSpPr>
          <p:nvPr/>
        </p:nvSpPr>
        <p:spPr bwMode="auto">
          <a:xfrm flipV="1">
            <a:off x="4401344" y="1565011"/>
            <a:ext cx="0" cy="191823"/>
          </a:xfrm>
          <a:prstGeom prst="line">
            <a:avLst/>
          </a:prstGeom>
          <a:noFill/>
          <a:ln w="25400">
            <a:solidFill>
              <a:srgbClr val="595959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2895" name="Rectangle 15"/>
          <p:cNvSpPr>
            <a:spLocks noChangeArrowheads="1"/>
          </p:cNvSpPr>
          <p:nvPr/>
        </p:nvSpPr>
        <p:spPr bwMode="auto">
          <a:xfrm>
            <a:off x="4238625" y="1756834"/>
            <a:ext cx="325438" cy="32676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35" i="1">
                <a:solidFill>
                  <a:srgbClr val="008080"/>
                </a:solidFill>
              </a:rPr>
              <a:t>i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2911" name="Line 31"/>
          <p:cNvSpPr>
            <a:spLocks noChangeShapeType="1"/>
          </p:cNvSpPr>
          <p:nvPr/>
        </p:nvSpPr>
        <p:spPr bwMode="auto">
          <a:xfrm flipV="1">
            <a:off x="3278188" y="1012032"/>
            <a:ext cx="3083719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 type="triangl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2913" name="Rectangle 33"/>
          <p:cNvSpPr>
            <a:spLocks noChangeArrowheads="1"/>
          </p:cNvSpPr>
          <p:nvPr/>
        </p:nvSpPr>
        <p:spPr bwMode="auto">
          <a:xfrm>
            <a:off x="4438386" y="764646"/>
            <a:ext cx="734218" cy="252678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165" i="1">
                <a:solidFill>
                  <a:srgbClr val="0000FF"/>
                </a:solidFill>
              </a:rPr>
              <a:t>n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2920" name="Rectangle 40"/>
          <p:cNvSpPr>
            <a:spLocks noChangeArrowheads="1"/>
          </p:cNvSpPr>
          <p:nvPr/>
        </p:nvSpPr>
        <p:spPr bwMode="auto">
          <a:xfrm>
            <a:off x="222250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1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2929" name="Rectangle 49"/>
          <p:cNvSpPr>
            <a:spLocks noChangeArrowheads="1"/>
          </p:cNvSpPr>
          <p:nvPr/>
        </p:nvSpPr>
        <p:spPr bwMode="auto">
          <a:xfrm>
            <a:off x="324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31" name="Rectangle 51"/>
          <p:cNvSpPr>
            <a:spLocks noChangeArrowheads="1"/>
          </p:cNvSpPr>
          <p:nvPr/>
        </p:nvSpPr>
        <p:spPr bwMode="auto">
          <a:xfrm>
            <a:off x="3750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33" name="Rectangle 53"/>
          <p:cNvSpPr>
            <a:spLocks noChangeArrowheads="1"/>
          </p:cNvSpPr>
          <p:nvPr/>
        </p:nvSpPr>
        <p:spPr bwMode="auto">
          <a:xfrm>
            <a:off x="4258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34" name="Rectangle 54"/>
          <p:cNvSpPr>
            <a:spLocks noChangeArrowheads="1"/>
          </p:cNvSpPr>
          <p:nvPr/>
        </p:nvSpPr>
        <p:spPr bwMode="auto">
          <a:xfrm>
            <a:off x="451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37" name="Rectangle 57"/>
          <p:cNvSpPr>
            <a:spLocks noChangeArrowheads="1"/>
          </p:cNvSpPr>
          <p:nvPr/>
        </p:nvSpPr>
        <p:spPr bwMode="auto">
          <a:xfrm>
            <a:off x="5310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39" name="Rectangle 59"/>
          <p:cNvSpPr>
            <a:spLocks noChangeArrowheads="1"/>
          </p:cNvSpPr>
          <p:nvPr/>
        </p:nvSpPr>
        <p:spPr bwMode="auto">
          <a:xfrm>
            <a:off x="6072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40" name="Rectangle 60"/>
          <p:cNvSpPr>
            <a:spLocks noChangeArrowheads="1"/>
          </p:cNvSpPr>
          <p:nvPr/>
        </p:nvSpPr>
        <p:spPr bwMode="auto">
          <a:xfrm>
            <a:off x="5818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44" name="Rectangle 64"/>
          <p:cNvSpPr>
            <a:spLocks noChangeArrowheads="1"/>
          </p:cNvSpPr>
          <p:nvPr/>
        </p:nvSpPr>
        <p:spPr bwMode="auto">
          <a:xfrm>
            <a:off x="3497792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45" name="Rectangle 65"/>
          <p:cNvSpPr>
            <a:spLocks noChangeArrowheads="1"/>
          </p:cNvSpPr>
          <p:nvPr/>
        </p:nvSpPr>
        <p:spPr bwMode="auto">
          <a:xfrm>
            <a:off x="5027083" y="1247511"/>
            <a:ext cx="269875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46" name="Rectangle 66"/>
          <p:cNvSpPr>
            <a:spLocks noChangeArrowheads="1"/>
          </p:cNvSpPr>
          <p:nvPr/>
        </p:nvSpPr>
        <p:spPr bwMode="auto">
          <a:xfrm>
            <a:off x="4766470" y="1247511"/>
            <a:ext cx="260614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47" name="Rectangle 67"/>
          <p:cNvSpPr>
            <a:spLocks noChangeArrowheads="1"/>
          </p:cNvSpPr>
          <p:nvPr/>
        </p:nvSpPr>
        <p:spPr bwMode="auto">
          <a:xfrm>
            <a:off x="5564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48" name="Rectangle 68"/>
          <p:cNvSpPr>
            <a:spLocks noChangeArrowheads="1"/>
          </p:cNvSpPr>
          <p:nvPr/>
        </p:nvSpPr>
        <p:spPr bwMode="auto">
          <a:xfrm>
            <a:off x="4004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26" name="标题 3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2-Server PIR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4" name="Rectangle 4"/>
          <p:cNvSpPr>
            <a:spLocks noChangeArrowheads="1"/>
          </p:cNvSpPr>
          <p:nvPr/>
        </p:nvSpPr>
        <p:spPr bwMode="auto">
          <a:xfrm>
            <a:off x="561975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2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2891" name="AutoShape 11"/>
          <p:cNvSpPr>
            <a:spLocks noChangeArrowheads="1"/>
          </p:cNvSpPr>
          <p:nvPr/>
        </p:nvSpPr>
        <p:spPr bwMode="auto">
          <a:xfrm>
            <a:off x="4310063" y="4348428"/>
            <a:ext cx="627063" cy="374385"/>
          </a:xfrm>
          <a:prstGeom prst="roundRect">
            <a:avLst>
              <a:gd name="adj" fmla="val 16667"/>
            </a:avLst>
          </a:prstGeom>
          <a:pattFill prst="pct25">
            <a:fgClr>
              <a:srgbClr val="E5E5E5"/>
            </a:fgClr>
            <a:bgClr>
              <a:srgbClr val="BFBFBF"/>
            </a:bgClr>
          </a:pattFill>
          <a:ln w="25400">
            <a:solidFill>
              <a:srgbClr val="FF0000"/>
            </a:solidFill>
            <a:round/>
          </a:ln>
          <a:effectLst/>
        </p:spPr>
        <p:txBody>
          <a:bodyPr lIns="42333" tIns="42333" rIns="42333" bIns="42333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65">
              <a:latin typeface="Times New Roman (Hebrew)" charset="0"/>
            </a:endParaRPr>
          </a:p>
        </p:txBody>
      </p:sp>
      <p:sp>
        <p:nvSpPr>
          <p:cNvPr id="762892" name="Rectangle 12"/>
          <p:cNvSpPr>
            <a:spLocks noChangeArrowheads="1"/>
          </p:cNvSpPr>
          <p:nvPr/>
        </p:nvSpPr>
        <p:spPr bwMode="auto">
          <a:xfrm>
            <a:off x="4398699" y="4388115"/>
            <a:ext cx="546364" cy="37438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 b="1" i="1">
                <a:solidFill>
                  <a:srgbClr val="000000"/>
                </a:solidFill>
              </a:rPr>
              <a:t>i</a:t>
            </a:r>
            <a:endParaRPr lang="en-US" sz="1500" b="1" i="1">
              <a:latin typeface="Times New Roman (Hebrew)" charset="0"/>
            </a:endParaRPr>
          </a:p>
        </p:txBody>
      </p:sp>
      <p:sp>
        <p:nvSpPr>
          <p:cNvPr id="762893" name="Rectangle 13"/>
          <p:cNvSpPr>
            <a:spLocks noChangeArrowheads="1"/>
          </p:cNvSpPr>
          <p:nvPr/>
        </p:nvSpPr>
        <p:spPr bwMode="auto">
          <a:xfrm>
            <a:off x="4131470" y="4726782"/>
            <a:ext cx="583406" cy="391583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500" b="1">
                <a:solidFill>
                  <a:srgbClr val="006600"/>
                </a:solidFill>
              </a:rPr>
              <a:t>U</a:t>
            </a:r>
            <a:endParaRPr lang="en-US" sz="2335">
              <a:solidFill>
                <a:srgbClr val="006600"/>
              </a:solidFill>
              <a:latin typeface="Times New Roman (Hebrew)" charset="0"/>
            </a:endParaRPr>
          </a:p>
        </p:txBody>
      </p:sp>
      <p:sp>
        <p:nvSpPr>
          <p:cNvPr id="762894" name="Line 14"/>
          <p:cNvSpPr>
            <a:spLocks noChangeShapeType="1"/>
          </p:cNvSpPr>
          <p:nvPr/>
        </p:nvSpPr>
        <p:spPr bwMode="auto">
          <a:xfrm flipV="1">
            <a:off x="4401344" y="1565011"/>
            <a:ext cx="0" cy="191823"/>
          </a:xfrm>
          <a:prstGeom prst="line">
            <a:avLst/>
          </a:prstGeom>
          <a:noFill/>
          <a:ln w="25400">
            <a:solidFill>
              <a:srgbClr val="595959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2895" name="Rectangle 15"/>
          <p:cNvSpPr>
            <a:spLocks noChangeArrowheads="1"/>
          </p:cNvSpPr>
          <p:nvPr/>
        </p:nvSpPr>
        <p:spPr bwMode="auto">
          <a:xfrm>
            <a:off x="4238625" y="1756834"/>
            <a:ext cx="325438" cy="32676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35" i="1">
                <a:solidFill>
                  <a:srgbClr val="008080"/>
                </a:solidFill>
              </a:rPr>
              <a:t>i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2911" name="Line 31"/>
          <p:cNvSpPr>
            <a:spLocks noChangeShapeType="1"/>
          </p:cNvSpPr>
          <p:nvPr/>
        </p:nvSpPr>
        <p:spPr bwMode="auto">
          <a:xfrm flipV="1">
            <a:off x="3278188" y="1012032"/>
            <a:ext cx="3083719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 type="triangl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2913" name="Rectangle 33"/>
          <p:cNvSpPr>
            <a:spLocks noChangeArrowheads="1"/>
          </p:cNvSpPr>
          <p:nvPr/>
        </p:nvSpPr>
        <p:spPr bwMode="auto">
          <a:xfrm>
            <a:off x="4438386" y="764646"/>
            <a:ext cx="734218" cy="252678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165" i="1">
                <a:solidFill>
                  <a:srgbClr val="0000FF"/>
                </a:solidFill>
              </a:rPr>
              <a:t>n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2915" name="Line 35"/>
          <p:cNvSpPr>
            <a:spLocks noChangeShapeType="1"/>
          </p:cNvSpPr>
          <p:nvPr/>
        </p:nvSpPr>
        <p:spPr bwMode="auto">
          <a:xfrm flipH="1" flipV="1">
            <a:off x="3242470" y="2469886"/>
            <a:ext cx="711729" cy="173169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med" len="sm"/>
            <a:tailEnd type="triangle" w="med" len="med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2917" name="Rectangle 37"/>
          <p:cNvSpPr>
            <a:spLocks noChangeArrowheads="1"/>
          </p:cNvSpPr>
          <p:nvPr/>
        </p:nvSpPr>
        <p:spPr bwMode="auto">
          <a:xfrm>
            <a:off x="3735441" y="3316552"/>
            <a:ext cx="1939396" cy="36777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500" i="1" dirty="0">
                <a:solidFill>
                  <a:srgbClr val="FF0000"/>
                </a:solidFill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1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 subset {1,…,</a:t>
            </a:r>
            <a:r>
              <a:rPr lang="en-US" sz="1500" i="1" dirty="0">
                <a:solidFill>
                  <a:srgbClr val="FF0000"/>
                </a:solidFill>
                <a:sym typeface="Euclid Symbol" charset="0"/>
              </a:rPr>
              <a:t>n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}</a:t>
            </a:r>
            <a:endParaRPr lang="en-US" sz="1500" dirty="0">
              <a:solidFill>
                <a:srgbClr val="FF0000"/>
              </a:solidFill>
              <a:sym typeface="Euclid Symbol" charset="0"/>
            </a:endParaRPr>
          </a:p>
        </p:txBody>
      </p:sp>
      <p:sp>
        <p:nvSpPr>
          <p:cNvPr id="762920" name="Rectangle 40"/>
          <p:cNvSpPr>
            <a:spLocks noChangeArrowheads="1"/>
          </p:cNvSpPr>
          <p:nvPr/>
        </p:nvSpPr>
        <p:spPr bwMode="auto">
          <a:xfrm>
            <a:off x="222250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1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2929" name="Rectangle 49"/>
          <p:cNvSpPr>
            <a:spLocks noChangeArrowheads="1"/>
          </p:cNvSpPr>
          <p:nvPr/>
        </p:nvSpPr>
        <p:spPr bwMode="auto">
          <a:xfrm>
            <a:off x="324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31" name="Rectangle 51"/>
          <p:cNvSpPr>
            <a:spLocks noChangeArrowheads="1"/>
          </p:cNvSpPr>
          <p:nvPr/>
        </p:nvSpPr>
        <p:spPr bwMode="auto">
          <a:xfrm>
            <a:off x="3750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33" name="Rectangle 53"/>
          <p:cNvSpPr>
            <a:spLocks noChangeArrowheads="1"/>
          </p:cNvSpPr>
          <p:nvPr/>
        </p:nvSpPr>
        <p:spPr bwMode="auto">
          <a:xfrm>
            <a:off x="4258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34" name="Rectangle 54"/>
          <p:cNvSpPr>
            <a:spLocks noChangeArrowheads="1"/>
          </p:cNvSpPr>
          <p:nvPr/>
        </p:nvSpPr>
        <p:spPr bwMode="auto">
          <a:xfrm>
            <a:off x="451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37" name="Rectangle 57"/>
          <p:cNvSpPr>
            <a:spLocks noChangeArrowheads="1"/>
          </p:cNvSpPr>
          <p:nvPr/>
        </p:nvSpPr>
        <p:spPr bwMode="auto">
          <a:xfrm>
            <a:off x="5310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39" name="Rectangle 59"/>
          <p:cNvSpPr>
            <a:spLocks noChangeArrowheads="1"/>
          </p:cNvSpPr>
          <p:nvPr/>
        </p:nvSpPr>
        <p:spPr bwMode="auto">
          <a:xfrm>
            <a:off x="6072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40" name="Rectangle 60"/>
          <p:cNvSpPr>
            <a:spLocks noChangeArrowheads="1"/>
          </p:cNvSpPr>
          <p:nvPr/>
        </p:nvSpPr>
        <p:spPr bwMode="auto">
          <a:xfrm>
            <a:off x="5818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44" name="Rectangle 64"/>
          <p:cNvSpPr>
            <a:spLocks noChangeArrowheads="1"/>
          </p:cNvSpPr>
          <p:nvPr/>
        </p:nvSpPr>
        <p:spPr bwMode="auto">
          <a:xfrm>
            <a:off x="3497792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45" name="Rectangle 65"/>
          <p:cNvSpPr>
            <a:spLocks noChangeArrowheads="1"/>
          </p:cNvSpPr>
          <p:nvPr/>
        </p:nvSpPr>
        <p:spPr bwMode="auto">
          <a:xfrm>
            <a:off x="5027083" y="1247511"/>
            <a:ext cx="269875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2946" name="Rectangle 66"/>
          <p:cNvSpPr>
            <a:spLocks noChangeArrowheads="1"/>
          </p:cNvSpPr>
          <p:nvPr/>
        </p:nvSpPr>
        <p:spPr bwMode="auto">
          <a:xfrm>
            <a:off x="4766470" y="1247511"/>
            <a:ext cx="260614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47" name="Rectangle 67"/>
          <p:cNvSpPr>
            <a:spLocks noChangeArrowheads="1"/>
          </p:cNvSpPr>
          <p:nvPr/>
        </p:nvSpPr>
        <p:spPr bwMode="auto">
          <a:xfrm>
            <a:off x="5564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2948" name="Rectangle 68"/>
          <p:cNvSpPr>
            <a:spLocks noChangeArrowheads="1"/>
          </p:cNvSpPr>
          <p:nvPr/>
        </p:nvSpPr>
        <p:spPr bwMode="auto">
          <a:xfrm>
            <a:off x="4004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524375" y="2788709"/>
          <a:ext cx="95250" cy="13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1" imgW="109855" imgH="164465" progId="Equation.3">
                  <p:embed/>
                </p:oleObj>
              </mc:Choice>
              <mc:Fallback>
                <p:oleObj name="Equation" r:id="rId1" imgW="109855" imgH="164465" progId="Equation.3">
                  <p:embed/>
                  <p:pic>
                    <p:nvPicPr>
                      <p:cNvPr id="0" name="Object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24375" y="2788709"/>
                        <a:ext cx="95250" cy="137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4014393" y="3605395"/>
          <a:ext cx="432593" cy="23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393065" imgH="210185" progId="Equation.3">
                  <p:embed/>
                </p:oleObj>
              </mc:Choice>
              <mc:Fallback>
                <p:oleObj name="Equation" r:id="rId3" imgW="393065" imgH="210185" progId="Equation.3">
                  <p:embed/>
                  <p:pic>
                    <p:nvPicPr>
                      <p:cNvPr id="0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4393" y="3605395"/>
                        <a:ext cx="432593" cy="23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标题 3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2-Server PIR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5" name="Rectangle 3"/>
          <p:cNvSpPr>
            <a:spLocks noChangeArrowheads="1"/>
          </p:cNvSpPr>
          <p:nvPr/>
        </p:nvSpPr>
        <p:spPr bwMode="auto">
          <a:xfrm>
            <a:off x="561975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2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5956" name="AutoShape 4"/>
          <p:cNvSpPr>
            <a:spLocks noChangeArrowheads="1"/>
          </p:cNvSpPr>
          <p:nvPr/>
        </p:nvSpPr>
        <p:spPr bwMode="auto">
          <a:xfrm>
            <a:off x="4310063" y="4348428"/>
            <a:ext cx="627063" cy="374385"/>
          </a:xfrm>
          <a:prstGeom prst="roundRect">
            <a:avLst>
              <a:gd name="adj" fmla="val 16667"/>
            </a:avLst>
          </a:prstGeom>
          <a:pattFill prst="pct25">
            <a:fgClr>
              <a:srgbClr val="E5E5E5"/>
            </a:fgClr>
            <a:bgClr>
              <a:srgbClr val="BFBFBF"/>
            </a:bgClr>
          </a:pattFill>
          <a:ln w="25400">
            <a:solidFill>
              <a:srgbClr val="FF0000"/>
            </a:solidFill>
            <a:round/>
          </a:ln>
          <a:effectLst/>
        </p:spPr>
        <p:txBody>
          <a:bodyPr lIns="42333" tIns="42333" rIns="42333" bIns="42333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65">
              <a:latin typeface="Times New Roman (Hebrew)" charset="0"/>
            </a:endParaRPr>
          </a:p>
        </p:txBody>
      </p:sp>
      <p:sp>
        <p:nvSpPr>
          <p:cNvPr id="765957" name="Rectangle 5"/>
          <p:cNvSpPr>
            <a:spLocks noChangeArrowheads="1"/>
          </p:cNvSpPr>
          <p:nvPr/>
        </p:nvSpPr>
        <p:spPr bwMode="auto">
          <a:xfrm>
            <a:off x="4398699" y="4388115"/>
            <a:ext cx="546364" cy="37438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 b="1" i="1">
                <a:solidFill>
                  <a:srgbClr val="000000"/>
                </a:solidFill>
              </a:rPr>
              <a:t>i</a:t>
            </a:r>
            <a:endParaRPr lang="en-US" sz="1500" b="1" i="1">
              <a:latin typeface="Times New Roman (Hebrew)" charset="0"/>
            </a:endParaRPr>
          </a:p>
        </p:txBody>
      </p:sp>
      <p:sp>
        <p:nvSpPr>
          <p:cNvPr id="765958" name="Rectangle 6"/>
          <p:cNvSpPr>
            <a:spLocks noChangeArrowheads="1"/>
          </p:cNvSpPr>
          <p:nvPr/>
        </p:nvSpPr>
        <p:spPr bwMode="auto">
          <a:xfrm>
            <a:off x="4131470" y="4726782"/>
            <a:ext cx="583406" cy="391583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500" b="1">
                <a:solidFill>
                  <a:srgbClr val="006600"/>
                </a:solidFill>
              </a:rPr>
              <a:t>U</a:t>
            </a:r>
            <a:endParaRPr lang="en-US" sz="2335">
              <a:solidFill>
                <a:srgbClr val="006600"/>
              </a:solidFill>
              <a:latin typeface="Times New Roman (Hebrew)" charset="0"/>
            </a:endParaRPr>
          </a:p>
        </p:txBody>
      </p:sp>
      <p:sp>
        <p:nvSpPr>
          <p:cNvPr id="765959" name="Line 7"/>
          <p:cNvSpPr>
            <a:spLocks noChangeShapeType="1"/>
          </p:cNvSpPr>
          <p:nvPr/>
        </p:nvSpPr>
        <p:spPr bwMode="auto">
          <a:xfrm flipV="1">
            <a:off x="4401344" y="1565011"/>
            <a:ext cx="0" cy="191823"/>
          </a:xfrm>
          <a:prstGeom prst="line">
            <a:avLst/>
          </a:prstGeom>
          <a:noFill/>
          <a:ln w="25400">
            <a:solidFill>
              <a:srgbClr val="595959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5960" name="Rectangle 8"/>
          <p:cNvSpPr>
            <a:spLocks noChangeArrowheads="1"/>
          </p:cNvSpPr>
          <p:nvPr/>
        </p:nvSpPr>
        <p:spPr bwMode="auto">
          <a:xfrm>
            <a:off x="4238625" y="1756834"/>
            <a:ext cx="325438" cy="32676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35" i="1">
                <a:solidFill>
                  <a:srgbClr val="008080"/>
                </a:solidFill>
              </a:rPr>
              <a:t>i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5961" name="Line 9"/>
          <p:cNvSpPr>
            <a:spLocks noChangeShapeType="1"/>
          </p:cNvSpPr>
          <p:nvPr/>
        </p:nvSpPr>
        <p:spPr bwMode="auto">
          <a:xfrm flipV="1">
            <a:off x="3278188" y="1012032"/>
            <a:ext cx="3083719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 type="triangl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5962" name="Rectangle 10"/>
          <p:cNvSpPr>
            <a:spLocks noChangeArrowheads="1"/>
          </p:cNvSpPr>
          <p:nvPr/>
        </p:nvSpPr>
        <p:spPr bwMode="auto">
          <a:xfrm>
            <a:off x="4438386" y="764646"/>
            <a:ext cx="734218" cy="252678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165" i="1">
                <a:solidFill>
                  <a:srgbClr val="0000FF"/>
                </a:solidFill>
              </a:rPr>
              <a:t>n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5963" name="Line 11"/>
          <p:cNvSpPr>
            <a:spLocks noChangeShapeType="1"/>
          </p:cNvSpPr>
          <p:nvPr/>
        </p:nvSpPr>
        <p:spPr bwMode="auto">
          <a:xfrm flipH="1" flipV="1">
            <a:off x="3242470" y="2469886"/>
            <a:ext cx="711729" cy="173169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med" len="sm"/>
            <a:tailEnd type="triangle" w="med" len="med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5966" name="Line 14"/>
          <p:cNvSpPr>
            <a:spLocks noChangeShapeType="1"/>
          </p:cNvSpPr>
          <p:nvPr/>
        </p:nvSpPr>
        <p:spPr bwMode="auto">
          <a:xfrm flipH="1" flipV="1">
            <a:off x="2921000" y="2571750"/>
            <a:ext cx="740833" cy="171450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 type="triangle" w="med" len="med"/>
            <a:tailEnd type="none" w="med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5968" name="Rectangle 16"/>
          <p:cNvSpPr>
            <a:spLocks noChangeArrowheads="1"/>
          </p:cNvSpPr>
          <p:nvPr/>
        </p:nvSpPr>
        <p:spPr bwMode="auto">
          <a:xfrm>
            <a:off x="222250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1</a:t>
            </a:r>
            <a:endParaRPr lang="en-US" sz="1665">
              <a:latin typeface="Times New Roman (Hebrew)" charset="0"/>
            </a:endParaRPr>
          </a:p>
        </p:txBody>
      </p:sp>
      <p:graphicFrame>
        <p:nvGraphicFramePr>
          <p:cNvPr id="765973" name="Object 21"/>
          <p:cNvGraphicFramePr>
            <a:graphicFrameLocks noChangeAspect="1"/>
          </p:cNvGraphicFramePr>
          <p:nvPr/>
        </p:nvGraphicFramePr>
        <p:xfrm>
          <a:off x="1956595" y="3315230"/>
          <a:ext cx="1235604" cy="62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1" imgW="635000" imgH="292100" progId="Equation.3">
                  <p:embed/>
                </p:oleObj>
              </mc:Choice>
              <mc:Fallback>
                <p:oleObj name="Equation" r:id="rId1" imgW="635000" imgH="2921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595" y="3315230"/>
                        <a:ext cx="1235604" cy="621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5976" name="Rectangle 24"/>
          <p:cNvSpPr>
            <a:spLocks noChangeArrowheads="1"/>
          </p:cNvSpPr>
          <p:nvPr/>
        </p:nvSpPr>
        <p:spPr bwMode="auto">
          <a:xfrm>
            <a:off x="324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77" name="Rectangle 25"/>
          <p:cNvSpPr>
            <a:spLocks noChangeArrowheads="1"/>
          </p:cNvSpPr>
          <p:nvPr/>
        </p:nvSpPr>
        <p:spPr bwMode="auto">
          <a:xfrm>
            <a:off x="3496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78" name="Rectangle 26"/>
          <p:cNvSpPr>
            <a:spLocks noChangeArrowheads="1"/>
          </p:cNvSpPr>
          <p:nvPr/>
        </p:nvSpPr>
        <p:spPr bwMode="auto">
          <a:xfrm>
            <a:off x="3750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79" name="Rectangle 27"/>
          <p:cNvSpPr>
            <a:spLocks noChangeArrowheads="1"/>
          </p:cNvSpPr>
          <p:nvPr/>
        </p:nvSpPr>
        <p:spPr bwMode="auto">
          <a:xfrm>
            <a:off x="4004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0" name="Rectangle 28"/>
          <p:cNvSpPr>
            <a:spLocks noChangeArrowheads="1"/>
          </p:cNvSpPr>
          <p:nvPr/>
        </p:nvSpPr>
        <p:spPr bwMode="auto">
          <a:xfrm>
            <a:off x="4258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81" name="Rectangle 29"/>
          <p:cNvSpPr>
            <a:spLocks noChangeArrowheads="1"/>
          </p:cNvSpPr>
          <p:nvPr/>
        </p:nvSpPr>
        <p:spPr bwMode="auto">
          <a:xfrm>
            <a:off x="451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82" name="Rectangle 30"/>
          <p:cNvSpPr>
            <a:spLocks noChangeArrowheads="1"/>
          </p:cNvSpPr>
          <p:nvPr/>
        </p:nvSpPr>
        <p:spPr bwMode="auto">
          <a:xfrm>
            <a:off x="4766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3" name="Rectangle 31"/>
          <p:cNvSpPr>
            <a:spLocks noChangeArrowheads="1"/>
          </p:cNvSpPr>
          <p:nvPr/>
        </p:nvSpPr>
        <p:spPr bwMode="auto">
          <a:xfrm>
            <a:off x="5020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84" name="Rectangle 32"/>
          <p:cNvSpPr>
            <a:spLocks noChangeArrowheads="1"/>
          </p:cNvSpPr>
          <p:nvPr/>
        </p:nvSpPr>
        <p:spPr bwMode="auto">
          <a:xfrm>
            <a:off x="5310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5" name="Rectangle 33"/>
          <p:cNvSpPr>
            <a:spLocks noChangeArrowheads="1"/>
          </p:cNvSpPr>
          <p:nvPr/>
        </p:nvSpPr>
        <p:spPr bwMode="auto">
          <a:xfrm>
            <a:off x="5564188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6" name="Rectangle 34"/>
          <p:cNvSpPr>
            <a:spLocks noChangeArrowheads="1"/>
          </p:cNvSpPr>
          <p:nvPr/>
        </p:nvSpPr>
        <p:spPr bwMode="auto">
          <a:xfrm>
            <a:off x="6072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7" name="Rectangle 35"/>
          <p:cNvSpPr>
            <a:spLocks noChangeArrowheads="1"/>
          </p:cNvSpPr>
          <p:nvPr/>
        </p:nvSpPr>
        <p:spPr bwMode="auto">
          <a:xfrm>
            <a:off x="5818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88" name="Rectangle 36"/>
          <p:cNvSpPr>
            <a:spLocks noChangeArrowheads="1"/>
          </p:cNvSpPr>
          <p:nvPr/>
        </p:nvSpPr>
        <p:spPr bwMode="auto">
          <a:xfrm>
            <a:off x="1968500" y="1247511"/>
            <a:ext cx="254000" cy="257968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9" name="AutoShape 37"/>
          <p:cNvSpPr>
            <a:spLocks noChangeArrowheads="1"/>
          </p:cNvSpPr>
          <p:nvPr/>
        </p:nvSpPr>
        <p:spPr bwMode="auto">
          <a:xfrm rot="10800000">
            <a:off x="2321720" y="1160199"/>
            <a:ext cx="599281" cy="404813"/>
          </a:xfrm>
          <a:prstGeom prst="rightArrow">
            <a:avLst>
              <a:gd name="adj1" fmla="val 50000"/>
              <a:gd name="adj2" fmla="val 3701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4" name="Rectangle 37"/>
          <p:cNvSpPr>
            <a:spLocks noChangeArrowheads="1"/>
          </p:cNvSpPr>
          <p:nvPr/>
        </p:nvSpPr>
        <p:spPr bwMode="auto">
          <a:xfrm>
            <a:off x="3735441" y="3316552"/>
            <a:ext cx="1939396" cy="36777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500" i="1" dirty="0">
                <a:solidFill>
                  <a:srgbClr val="FF0000"/>
                </a:solidFill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1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 subset {1,…,</a:t>
            </a:r>
            <a:r>
              <a:rPr lang="en-US" sz="1500" i="1" dirty="0">
                <a:solidFill>
                  <a:srgbClr val="FF0000"/>
                </a:solidFill>
                <a:sym typeface="Euclid Symbol" charset="0"/>
              </a:rPr>
              <a:t>n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}</a:t>
            </a:r>
            <a:endParaRPr lang="en-US" sz="1500" dirty="0">
              <a:solidFill>
                <a:srgbClr val="FF0000"/>
              </a:solidFill>
              <a:sym typeface="Euclid Symbol" charset="0"/>
            </a:endParaRPr>
          </a:p>
        </p:txBody>
      </p:sp>
      <p:graphicFrame>
        <p:nvGraphicFramePr>
          <p:cNvPr id="35" name="Object 28"/>
          <p:cNvGraphicFramePr>
            <a:graphicFrameLocks noChangeAspect="1"/>
          </p:cNvGraphicFramePr>
          <p:nvPr/>
        </p:nvGraphicFramePr>
        <p:xfrm>
          <a:off x="4014393" y="3605395"/>
          <a:ext cx="432593" cy="23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3" imgW="393065" imgH="210185" progId="Equation.3">
                  <p:embed/>
                </p:oleObj>
              </mc:Choice>
              <mc:Fallback>
                <p:oleObj name="Equation" r:id="rId3" imgW="393065" imgH="210185" progId="Equation.3">
                  <p:embed/>
                  <p:pic>
                    <p:nvPicPr>
                      <p:cNvPr id="0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4393" y="3605395"/>
                        <a:ext cx="432593" cy="23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标题 3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2-Server PIR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5" name="Rectangle 3"/>
          <p:cNvSpPr>
            <a:spLocks noChangeArrowheads="1"/>
          </p:cNvSpPr>
          <p:nvPr/>
        </p:nvSpPr>
        <p:spPr bwMode="auto">
          <a:xfrm>
            <a:off x="561975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2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5956" name="AutoShape 4"/>
          <p:cNvSpPr>
            <a:spLocks noChangeArrowheads="1"/>
          </p:cNvSpPr>
          <p:nvPr/>
        </p:nvSpPr>
        <p:spPr bwMode="auto">
          <a:xfrm>
            <a:off x="4310063" y="4348428"/>
            <a:ext cx="627063" cy="374385"/>
          </a:xfrm>
          <a:prstGeom prst="roundRect">
            <a:avLst>
              <a:gd name="adj" fmla="val 16667"/>
            </a:avLst>
          </a:prstGeom>
          <a:pattFill prst="pct25">
            <a:fgClr>
              <a:srgbClr val="E5E5E5"/>
            </a:fgClr>
            <a:bgClr>
              <a:srgbClr val="BFBFBF"/>
            </a:bgClr>
          </a:pattFill>
          <a:ln w="25400">
            <a:solidFill>
              <a:srgbClr val="FF0000"/>
            </a:solidFill>
            <a:round/>
          </a:ln>
          <a:effectLst/>
        </p:spPr>
        <p:txBody>
          <a:bodyPr lIns="42333" tIns="42333" rIns="42333" bIns="42333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65">
              <a:latin typeface="Times New Roman (Hebrew)" charset="0"/>
            </a:endParaRPr>
          </a:p>
        </p:txBody>
      </p:sp>
      <p:sp>
        <p:nvSpPr>
          <p:cNvPr id="765957" name="Rectangle 5"/>
          <p:cNvSpPr>
            <a:spLocks noChangeArrowheads="1"/>
          </p:cNvSpPr>
          <p:nvPr/>
        </p:nvSpPr>
        <p:spPr bwMode="auto">
          <a:xfrm>
            <a:off x="4398699" y="4388115"/>
            <a:ext cx="546364" cy="37438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 b="1" i="1">
                <a:solidFill>
                  <a:srgbClr val="000000"/>
                </a:solidFill>
              </a:rPr>
              <a:t>i</a:t>
            </a:r>
            <a:endParaRPr lang="en-US" sz="1500" b="1" i="1">
              <a:latin typeface="Times New Roman (Hebrew)" charset="0"/>
            </a:endParaRPr>
          </a:p>
        </p:txBody>
      </p:sp>
      <p:sp>
        <p:nvSpPr>
          <p:cNvPr id="765958" name="Rectangle 6"/>
          <p:cNvSpPr>
            <a:spLocks noChangeArrowheads="1"/>
          </p:cNvSpPr>
          <p:nvPr/>
        </p:nvSpPr>
        <p:spPr bwMode="auto">
          <a:xfrm>
            <a:off x="4131470" y="4726782"/>
            <a:ext cx="583406" cy="391583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500" b="1">
                <a:solidFill>
                  <a:srgbClr val="006600"/>
                </a:solidFill>
              </a:rPr>
              <a:t>U</a:t>
            </a:r>
            <a:endParaRPr lang="en-US" sz="2335">
              <a:solidFill>
                <a:srgbClr val="006600"/>
              </a:solidFill>
              <a:latin typeface="Times New Roman (Hebrew)" charset="0"/>
            </a:endParaRPr>
          </a:p>
        </p:txBody>
      </p:sp>
      <p:sp>
        <p:nvSpPr>
          <p:cNvPr id="765959" name="Line 7"/>
          <p:cNvSpPr>
            <a:spLocks noChangeShapeType="1"/>
          </p:cNvSpPr>
          <p:nvPr/>
        </p:nvSpPr>
        <p:spPr bwMode="auto">
          <a:xfrm flipV="1">
            <a:off x="4401344" y="1565011"/>
            <a:ext cx="0" cy="191823"/>
          </a:xfrm>
          <a:prstGeom prst="line">
            <a:avLst/>
          </a:prstGeom>
          <a:noFill/>
          <a:ln w="25400">
            <a:solidFill>
              <a:srgbClr val="595959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5960" name="Rectangle 8"/>
          <p:cNvSpPr>
            <a:spLocks noChangeArrowheads="1"/>
          </p:cNvSpPr>
          <p:nvPr/>
        </p:nvSpPr>
        <p:spPr bwMode="auto">
          <a:xfrm>
            <a:off x="4238625" y="1756834"/>
            <a:ext cx="325438" cy="32676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35" i="1">
                <a:solidFill>
                  <a:srgbClr val="008080"/>
                </a:solidFill>
              </a:rPr>
              <a:t>i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5961" name="Line 9"/>
          <p:cNvSpPr>
            <a:spLocks noChangeShapeType="1"/>
          </p:cNvSpPr>
          <p:nvPr/>
        </p:nvSpPr>
        <p:spPr bwMode="auto">
          <a:xfrm flipV="1">
            <a:off x="3278188" y="1012032"/>
            <a:ext cx="3083719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 type="triangl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5962" name="Rectangle 10"/>
          <p:cNvSpPr>
            <a:spLocks noChangeArrowheads="1"/>
          </p:cNvSpPr>
          <p:nvPr/>
        </p:nvSpPr>
        <p:spPr bwMode="auto">
          <a:xfrm>
            <a:off x="4438386" y="764646"/>
            <a:ext cx="734218" cy="252678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165" i="1">
                <a:solidFill>
                  <a:srgbClr val="0000FF"/>
                </a:solidFill>
              </a:rPr>
              <a:t>n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5963" name="Line 11"/>
          <p:cNvSpPr>
            <a:spLocks noChangeShapeType="1"/>
          </p:cNvSpPr>
          <p:nvPr/>
        </p:nvSpPr>
        <p:spPr bwMode="auto">
          <a:xfrm flipH="1" flipV="1">
            <a:off x="3242470" y="2469886"/>
            <a:ext cx="711729" cy="173169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med" len="sm"/>
            <a:tailEnd type="triangle" w="med" len="med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5964" name="Line 12"/>
          <p:cNvSpPr>
            <a:spLocks noChangeShapeType="1"/>
          </p:cNvSpPr>
          <p:nvPr/>
        </p:nvSpPr>
        <p:spPr bwMode="auto">
          <a:xfrm flipV="1">
            <a:off x="5143500" y="2571750"/>
            <a:ext cx="1075532" cy="158882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5966" name="Line 14"/>
          <p:cNvSpPr>
            <a:spLocks noChangeShapeType="1"/>
          </p:cNvSpPr>
          <p:nvPr/>
        </p:nvSpPr>
        <p:spPr bwMode="auto">
          <a:xfrm flipH="1" flipV="1">
            <a:off x="2921000" y="2571750"/>
            <a:ext cx="740833" cy="171450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 type="triangle" w="med" len="med"/>
            <a:tailEnd type="none" w="med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5968" name="Rectangle 16"/>
          <p:cNvSpPr>
            <a:spLocks noChangeArrowheads="1"/>
          </p:cNvSpPr>
          <p:nvPr/>
        </p:nvSpPr>
        <p:spPr bwMode="auto">
          <a:xfrm>
            <a:off x="222250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1</a:t>
            </a:r>
            <a:endParaRPr lang="en-US" sz="1665">
              <a:latin typeface="Times New Roman (Hebrew)" charset="0"/>
            </a:endParaRPr>
          </a:p>
        </p:txBody>
      </p:sp>
      <p:graphicFrame>
        <p:nvGraphicFramePr>
          <p:cNvPr id="765973" name="Object 21"/>
          <p:cNvGraphicFramePr>
            <a:graphicFrameLocks noChangeAspect="1"/>
          </p:cNvGraphicFramePr>
          <p:nvPr/>
        </p:nvGraphicFramePr>
        <p:xfrm>
          <a:off x="1956595" y="3315230"/>
          <a:ext cx="1235604" cy="62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1" imgW="635000" imgH="292100" progId="Equation.3">
                  <p:embed/>
                </p:oleObj>
              </mc:Choice>
              <mc:Fallback>
                <p:oleObj name="Equation" r:id="rId1" imgW="635000" imgH="2921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595" y="3315230"/>
                        <a:ext cx="1235604" cy="621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5975" name="Rectangle 23"/>
          <p:cNvSpPr>
            <a:spLocks noChangeArrowheads="1"/>
          </p:cNvSpPr>
          <p:nvPr/>
        </p:nvSpPr>
        <p:spPr bwMode="auto">
          <a:xfrm>
            <a:off x="4714875" y="2815167"/>
            <a:ext cx="1547813" cy="36777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500" i="1" dirty="0">
                <a:solidFill>
                  <a:srgbClr val="FF0000"/>
                </a:solidFill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2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=</a:t>
            </a:r>
            <a:r>
              <a:rPr lang="en-US" sz="1500" i="1" dirty="0">
                <a:solidFill>
                  <a:srgbClr val="FF0000"/>
                </a:solidFill>
                <a:sym typeface="Euclid Symbol" charset="0"/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1 </a:t>
            </a:r>
            <a:r>
              <a:rPr lang="en-US" sz="1500" dirty="0">
                <a:solidFill>
                  <a:srgbClr val="FF0000"/>
                </a:solidFill>
                <a:latin typeface="Times New Roman (Hebrew)" charset="0"/>
                <a:sym typeface="Euclid Symbol" charset="0"/>
              </a:rPr>
              <a:t>+ {</a:t>
            </a:r>
            <a:r>
              <a:rPr lang="en-US" sz="1500" dirty="0" err="1">
                <a:solidFill>
                  <a:srgbClr val="FF0000"/>
                </a:solidFill>
                <a:latin typeface="Times New Roman (Hebrew)" charset="0"/>
                <a:sym typeface="Euclid Symbol" charset="0"/>
              </a:rPr>
              <a:t>i</a:t>
            </a:r>
            <a:r>
              <a:rPr lang="en-US" sz="1500" dirty="0">
                <a:solidFill>
                  <a:srgbClr val="FF0000"/>
                </a:solidFill>
                <a:latin typeface="Times New Roman (Hebrew)" charset="0"/>
                <a:sym typeface="Euclid Symbol" charset="0"/>
              </a:rPr>
              <a:t>}</a:t>
            </a:r>
            <a:endParaRPr lang="en-US" sz="1500" dirty="0">
              <a:solidFill>
                <a:srgbClr val="FF0000"/>
              </a:solidFill>
              <a:latin typeface="Times New Roman (Hebrew)" charset="0"/>
              <a:sym typeface="Euclid Symbol" charset="0"/>
            </a:endParaRPr>
          </a:p>
        </p:txBody>
      </p:sp>
      <p:sp>
        <p:nvSpPr>
          <p:cNvPr id="765976" name="Rectangle 24"/>
          <p:cNvSpPr>
            <a:spLocks noChangeArrowheads="1"/>
          </p:cNvSpPr>
          <p:nvPr/>
        </p:nvSpPr>
        <p:spPr bwMode="auto">
          <a:xfrm>
            <a:off x="324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77" name="Rectangle 25"/>
          <p:cNvSpPr>
            <a:spLocks noChangeArrowheads="1"/>
          </p:cNvSpPr>
          <p:nvPr/>
        </p:nvSpPr>
        <p:spPr bwMode="auto">
          <a:xfrm>
            <a:off x="3496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78" name="Rectangle 26"/>
          <p:cNvSpPr>
            <a:spLocks noChangeArrowheads="1"/>
          </p:cNvSpPr>
          <p:nvPr/>
        </p:nvSpPr>
        <p:spPr bwMode="auto">
          <a:xfrm>
            <a:off x="3750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79" name="Rectangle 27"/>
          <p:cNvSpPr>
            <a:spLocks noChangeArrowheads="1"/>
          </p:cNvSpPr>
          <p:nvPr/>
        </p:nvSpPr>
        <p:spPr bwMode="auto">
          <a:xfrm>
            <a:off x="4004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0" name="Rectangle 28"/>
          <p:cNvSpPr>
            <a:spLocks noChangeArrowheads="1"/>
          </p:cNvSpPr>
          <p:nvPr/>
        </p:nvSpPr>
        <p:spPr bwMode="auto">
          <a:xfrm>
            <a:off x="4258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81" name="Rectangle 29"/>
          <p:cNvSpPr>
            <a:spLocks noChangeArrowheads="1"/>
          </p:cNvSpPr>
          <p:nvPr/>
        </p:nvSpPr>
        <p:spPr bwMode="auto">
          <a:xfrm>
            <a:off x="451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82" name="Rectangle 30"/>
          <p:cNvSpPr>
            <a:spLocks noChangeArrowheads="1"/>
          </p:cNvSpPr>
          <p:nvPr/>
        </p:nvSpPr>
        <p:spPr bwMode="auto">
          <a:xfrm>
            <a:off x="4766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3" name="Rectangle 31"/>
          <p:cNvSpPr>
            <a:spLocks noChangeArrowheads="1"/>
          </p:cNvSpPr>
          <p:nvPr/>
        </p:nvSpPr>
        <p:spPr bwMode="auto">
          <a:xfrm>
            <a:off x="5020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84" name="Rectangle 32"/>
          <p:cNvSpPr>
            <a:spLocks noChangeArrowheads="1"/>
          </p:cNvSpPr>
          <p:nvPr/>
        </p:nvSpPr>
        <p:spPr bwMode="auto">
          <a:xfrm>
            <a:off x="5310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5" name="Rectangle 33"/>
          <p:cNvSpPr>
            <a:spLocks noChangeArrowheads="1"/>
          </p:cNvSpPr>
          <p:nvPr/>
        </p:nvSpPr>
        <p:spPr bwMode="auto">
          <a:xfrm>
            <a:off x="5564188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6" name="Rectangle 34"/>
          <p:cNvSpPr>
            <a:spLocks noChangeArrowheads="1"/>
          </p:cNvSpPr>
          <p:nvPr/>
        </p:nvSpPr>
        <p:spPr bwMode="auto">
          <a:xfrm>
            <a:off x="6072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7" name="Rectangle 35"/>
          <p:cNvSpPr>
            <a:spLocks noChangeArrowheads="1"/>
          </p:cNvSpPr>
          <p:nvPr/>
        </p:nvSpPr>
        <p:spPr bwMode="auto">
          <a:xfrm>
            <a:off x="5818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5988" name="Rectangle 36"/>
          <p:cNvSpPr>
            <a:spLocks noChangeArrowheads="1"/>
          </p:cNvSpPr>
          <p:nvPr/>
        </p:nvSpPr>
        <p:spPr bwMode="auto">
          <a:xfrm>
            <a:off x="1968500" y="1247511"/>
            <a:ext cx="254000" cy="257968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5989" name="AutoShape 37"/>
          <p:cNvSpPr>
            <a:spLocks noChangeArrowheads="1"/>
          </p:cNvSpPr>
          <p:nvPr/>
        </p:nvSpPr>
        <p:spPr bwMode="auto">
          <a:xfrm rot="10800000">
            <a:off x="2321720" y="1160199"/>
            <a:ext cx="599281" cy="404813"/>
          </a:xfrm>
          <a:prstGeom prst="rightArrow">
            <a:avLst>
              <a:gd name="adj1" fmla="val 50000"/>
              <a:gd name="adj2" fmla="val 3701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3" name="Rectangle 37"/>
          <p:cNvSpPr>
            <a:spLocks noChangeArrowheads="1"/>
          </p:cNvSpPr>
          <p:nvPr/>
        </p:nvSpPr>
        <p:spPr bwMode="auto">
          <a:xfrm>
            <a:off x="3735441" y="3316552"/>
            <a:ext cx="1939396" cy="36777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500" i="1" dirty="0">
                <a:solidFill>
                  <a:srgbClr val="FF0000"/>
                </a:solidFill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1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 subset {1,…,</a:t>
            </a:r>
            <a:r>
              <a:rPr lang="en-US" sz="1500" i="1" dirty="0">
                <a:solidFill>
                  <a:srgbClr val="FF0000"/>
                </a:solidFill>
                <a:sym typeface="Euclid Symbol" charset="0"/>
              </a:rPr>
              <a:t>n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}</a:t>
            </a:r>
            <a:endParaRPr lang="en-US" sz="1500" dirty="0">
              <a:solidFill>
                <a:srgbClr val="FF0000"/>
              </a:solidFill>
              <a:sym typeface="Euclid Symbol" charset="0"/>
            </a:endParaRPr>
          </a:p>
        </p:txBody>
      </p:sp>
      <p:graphicFrame>
        <p:nvGraphicFramePr>
          <p:cNvPr id="34" name="Object 28"/>
          <p:cNvGraphicFramePr>
            <a:graphicFrameLocks noChangeAspect="1"/>
          </p:cNvGraphicFramePr>
          <p:nvPr/>
        </p:nvGraphicFramePr>
        <p:xfrm>
          <a:off x="4014393" y="3605395"/>
          <a:ext cx="432593" cy="23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3" imgW="393065" imgH="210185" progId="Equation.3">
                  <p:embed/>
                </p:oleObj>
              </mc:Choice>
              <mc:Fallback>
                <p:oleObj name="Equation" r:id="rId3" imgW="393065" imgH="210185" progId="Equation.3">
                  <p:embed/>
                  <p:pic>
                    <p:nvPicPr>
                      <p:cNvPr id="0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4393" y="3605395"/>
                        <a:ext cx="432593" cy="23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2-Server PIR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9" name="Rectangle 3"/>
          <p:cNvSpPr>
            <a:spLocks noChangeArrowheads="1"/>
          </p:cNvSpPr>
          <p:nvPr/>
        </p:nvSpPr>
        <p:spPr bwMode="auto">
          <a:xfrm>
            <a:off x="561975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2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6980" name="AutoShape 4"/>
          <p:cNvSpPr>
            <a:spLocks noChangeArrowheads="1"/>
          </p:cNvSpPr>
          <p:nvPr/>
        </p:nvSpPr>
        <p:spPr bwMode="auto">
          <a:xfrm>
            <a:off x="4310063" y="4348428"/>
            <a:ext cx="627063" cy="374385"/>
          </a:xfrm>
          <a:prstGeom prst="roundRect">
            <a:avLst>
              <a:gd name="adj" fmla="val 16667"/>
            </a:avLst>
          </a:prstGeom>
          <a:pattFill prst="pct25">
            <a:fgClr>
              <a:srgbClr val="E5E5E5"/>
            </a:fgClr>
            <a:bgClr>
              <a:srgbClr val="BFBFBF"/>
            </a:bgClr>
          </a:pattFill>
          <a:ln w="25400">
            <a:solidFill>
              <a:srgbClr val="FF0000"/>
            </a:solidFill>
            <a:round/>
          </a:ln>
          <a:effectLst/>
        </p:spPr>
        <p:txBody>
          <a:bodyPr lIns="42333" tIns="42333" rIns="42333" bIns="42333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65">
              <a:latin typeface="Times New Roman (Hebrew)" charset="0"/>
            </a:endParaRPr>
          </a:p>
        </p:txBody>
      </p:sp>
      <p:sp>
        <p:nvSpPr>
          <p:cNvPr id="766981" name="Rectangle 5"/>
          <p:cNvSpPr>
            <a:spLocks noChangeArrowheads="1"/>
          </p:cNvSpPr>
          <p:nvPr/>
        </p:nvSpPr>
        <p:spPr bwMode="auto">
          <a:xfrm>
            <a:off x="4398699" y="4388115"/>
            <a:ext cx="546364" cy="37438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 b="1" i="1">
                <a:solidFill>
                  <a:srgbClr val="000000"/>
                </a:solidFill>
              </a:rPr>
              <a:t>i</a:t>
            </a:r>
            <a:endParaRPr lang="en-US" sz="1500" b="1" i="1">
              <a:latin typeface="Times New Roman (Hebrew)" charset="0"/>
            </a:endParaRPr>
          </a:p>
        </p:txBody>
      </p:sp>
      <p:sp>
        <p:nvSpPr>
          <p:cNvPr id="766982" name="Rectangle 6"/>
          <p:cNvSpPr>
            <a:spLocks noChangeArrowheads="1"/>
          </p:cNvSpPr>
          <p:nvPr/>
        </p:nvSpPr>
        <p:spPr bwMode="auto">
          <a:xfrm>
            <a:off x="4131470" y="4726782"/>
            <a:ext cx="583406" cy="391583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500" b="1">
                <a:solidFill>
                  <a:srgbClr val="006600"/>
                </a:solidFill>
              </a:rPr>
              <a:t>U</a:t>
            </a:r>
            <a:endParaRPr lang="en-US" sz="2335">
              <a:solidFill>
                <a:srgbClr val="006600"/>
              </a:solidFill>
              <a:latin typeface="Times New Roman (Hebrew)" charset="0"/>
            </a:endParaRPr>
          </a:p>
        </p:txBody>
      </p:sp>
      <p:sp>
        <p:nvSpPr>
          <p:cNvPr id="766983" name="Line 7"/>
          <p:cNvSpPr>
            <a:spLocks noChangeShapeType="1"/>
          </p:cNvSpPr>
          <p:nvPr/>
        </p:nvSpPr>
        <p:spPr bwMode="auto">
          <a:xfrm flipV="1">
            <a:off x="4401344" y="1565011"/>
            <a:ext cx="0" cy="191823"/>
          </a:xfrm>
          <a:prstGeom prst="line">
            <a:avLst/>
          </a:prstGeom>
          <a:noFill/>
          <a:ln w="25400">
            <a:solidFill>
              <a:srgbClr val="595959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84" name="Rectangle 8"/>
          <p:cNvSpPr>
            <a:spLocks noChangeArrowheads="1"/>
          </p:cNvSpPr>
          <p:nvPr/>
        </p:nvSpPr>
        <p:spPr bwMode="auto">
          <a:xfrm>
            <a:off x="4238625" y="1756834"/>
            <a:ext cx="325438" cy="32676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35" i="1">
                <a:solidFill>
                  <a:srgbClr val="008080"/>
                </a:solidFill>
              </a:rPr>
              <a:t>i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6985" name="Line 9"/>
          <p:cNvSpPr>
            <a:spLocks noChangeShapeType="1"/>
          </p:cNvSpPr>
          <p:nvPr/>
        </p:nvSpPr>
        <p:spPr bwMode="auto">
          <a:xfrm flipV="1">
            <a:off x="3278188" y="1012032"/>
            <a:ext cx="3083719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 type="triangl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86" name="Rectangle 10"/>
          <p:cNvSpPr>
            <a:spLocks noChangeArrowheads="1"/>
          </p:cNvSpPr>
          <p:nvPr/>
        </p:nvSpPr>
        <p:spPr bwMode="auto">
          <a:xfrm>
            <a:off x="4438386" y="764646"/>
            <a:ext cx="734218" cy="252678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165" i="1">
                <a:solidFill>
                  <a:srgbClr val="0000FF"/>
                </a:solidFill>
              </a:rPr>
              <a:t>n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6987" name="Line 11"/>
          <p:cNvSpPr>
            <a:spLocks noChangeShapeType="1"/>
          </p:cNvSpPr>
          <p:nvPr/>
        </p:nvSpPr>
        <p:spPr bwMode="auto">
          <a:xfrm flipH="1" flipV="1">
            <a:off x="3242470" y="2469886"/>
            <a:ext cx="711729" cy="173169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med" len="sm"/>
            <a:tailEnd type="triangle" w="med" len="med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88" name="Line 12"/>
          <p:cNvSpPr>
            <a:spLocks noChangeShapeType="1"/>
          </p:cNvSpPr>
          <p:nvPr/>
        </p:nvSpPr>
        <p:spPr bwMode="auto">
          <a:xfrm flipV="1">
            <a:off x="5143500" y="2571750"/>
            <a:ext cx="1075532" cy="158882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90" name="Line 14"/>
          <p:cNvSpPr>
            <a:spLocks noChangeShapeType="1"/>
          </p:cNvSpPr>
          <p:nvPr/>
        </p:nvSpPr>
        <p:spPr bwMode="auto">
          <a:xfrm flipH="1" flipV="1">
            <a:off x="2921000" y="2571750"/>
            <a:ext cx="740833" cy="171450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 type="triangle" w="med" len="med"/>
            <a:tailEnd type="none" w="med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91" name="Line 15"/>
          <p:cNvSpPr>
            <a:spLocks noChangeShapeType="1"/>
          </p:cNvSpPr>
          <p:nvPr/>
        </p:nvSpPr>
        <p:spPr bwMode="auto">
          <a:xfrm flipV="1">
            <a:off x="5335324" y="2752990"/>
            <a:ext cx="1070239" cy="1549135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 type="triangle" w="med" len="med"/>
            <a:tailEnd type="none" w="med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92" name="Rectangle 16"/>
          <p:cNvSpPr>
            <a:spLocks noChangeArrowheads="1"/>
          </p:cNvSpPr>
          <p:nvPr/>
        </p:nvSpPr>
        <p:spPr bwMode="auto">
          <a:xfrm>
            <a:off x="222250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1</a:t>
            </a:r>
            <a:endParaRPr lang="en-US" sz="1665">
              <a:latin typeface="Times New Roman (Hebrew)" charset="0"/>
            </a:endParaRPr>
          </a:p>
        </p:txBody>
      </p:sp>
      <p:graphicFrame>
        <p:nvGraphicFramePr>
          <p:cNvPr id="766997" name="Object 21"/>
          <p:cNvGraphicFramePr>
            <a:graphicFrameLocks noChangeAspect="1"/>
          </p:cNvGraphicFramePr>
          <p:nvPr/>
        </p:nvGraphicFramePr>
        <p:xfrm>
          <a:off x="1956595" y="3315230"/>
          <a:ext cx="1235604" cy="62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1" imgW="635000" imgH="292100" progId="Equation.DSMT4">
                  <p:embed/>
                </p:oleObj>
              </mc:Choice>
              <mc:Fallback>
                <p:oleObj name="Equation" r:id="rId1" imgW="635000" imgH="2921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595" y="3315230"/>
                        <a:ext cx="1235604" cy="621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8" name="Object 22"/>
          <p:cNvGraphicFramePr>
            <a:graphicFrameLocks noChangeAspect="1"/>
          </p:cNvGraphicFramePr>
          <p:nvPr/>
        </p:nvGraphicFramePr>
        <p:xfrm>
          <a:off x="6021917" y="3182938"/>
          <a:ext cx="1309688" cy="62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3" imgW="673100" imgH="292100" progId="Equation.3">
                  <p:embed/>
                </p:oleObj>
              </mc:Choice>
              <mc:Fallback>
                <p:oleObj name="Equation" r:id="rId3" imgW="673100" imgH="2921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917" y="3182938"/>
                        <a:ext cx="1309688" cy="621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6999" name="Rectangle 23"/>
          <p:cNvSpPr>
            <a:spLocks noChangeArrowheads="1"/>
          </p:cNvSpPr>
          <p:nvPr/>
        </p:nvSpPr>
        <p:spPr bwMode="auto">
          <a:xfrm>
            <a:off x="4714875" y="2815167"/>
            <a:ext cx="1547813" cy="36777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500" i="1" dirty="0">
                <a:solidFill>
                  <a:srgbClr val="FF0000"/>
                </a:solidFill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2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=</a:t>
            </a:r>
            <a:r>
              <a:rPr lang="en-US" sz="1500" i="1" dirty="0">
                <a:solidFill>
                  <a:srgbClr val="FF0000"/>
                </a:solidFill>
                <a:sym typeface="Euclid Symbol" charset="0"/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1 </a:t>
            </a:r>
            <a:r>
              <a:rPr lang="en-US" sz="1500" dirty="0">
                <a:solidFill>
                  <a:srgbClr val="FF0000"/>
                </a:solidFill>
                <a:latin typeface="Times New Roman (Hebrew)" charset="0"/>
                <a:sym typeface="Euclid Symbol" charset="0"/>
              </a:rPr>
              <a:t>+ {</a:t>
            </a:r>
            <a:r>
              <a:rPr lang="en-US" sz="1500" dirty="0" err="1">
                <a:solidFill>
                  <a:srgbClr val="FF0000"/>
                </a:solidFill>
                <a:latin typeface="Times New Roman (Hebrew)" charset="0"/>
                <a:sym typeface="Euclid Symbol" charset="0"/>
              </a:rPr>
              <a:t>i</a:t>
            </a:r>
            <a:r>
              <a:rPr lang="en-US" sz="1500" dirty="0">
                <a:solidFill>
                  <a:srgbClr val="FF0000"/>
                </a:solidFill>
                <a:latin typeface="Times New Roman (Hebrew)" charset="0"/>
                <a:sym typeface="Euclid Symbol" charset="0"/>
              </a:rPr>
              <a:t>}</a:t>
            </a:r>
            <a:endParaRPr lang="en-US" sz="1500" dirty="0">
              <a:solidFill>
                <a:srgbClr val="FF0000"/>
              </a:solidFill>
              <a:latin typeface="Times New Roman (Hebrew)" charset="0"/>
              <a:sym typeface="Euclid Symbol" charset="0"/>
            </a:endParaRPr>
          </a:p>
        </p:txBody>
      </p:sp>
      <p:sp>
        <p:nvSpPr>
          <p:cNvPr id="767000" name="Rectangle 24"/>
          <p:cNvSpPr>
            <a:spLocks noChangeArrowheads="1"/>
          </p:cNvSpPr>
          <p:nvPr/>
        </p:nvSpPr>
        <p:spPr bwMode="auto">
          <a:xfrm>
            <a:off x="324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1" name="Rectangle 25"/>
          <p:cNvSpPr>
            <a:spLocks noChangeArrowheads="1"/>
          </p:cNvSpPr>
          <p:nvPr/>
        </p:nvSpPr>
        <p:spPr bwMode="auto">
          <a:xfrm>
            <a:off x="3496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02" name="Rectangle 26"/>
          <p:cNvSpPr>
            <a:spLocks noChangeArrowheads="1"/>
          </p:cNvSpPr>
          <p:nvPr/>
        </p:nvSpPr>
        <p:spPr bwMode="auto">
          <a:xfrm>
            <a:off x="3750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3" name="Rectangle 27"/>
          <p:cNvSpPr>
            <a:spLocks noChangeArrowheads="1"/>
          </p:cNvSpPr>
          <p:nvPr/>
        </p:nvSpPr>
        <p:spPr bwMode="auto">
          <a:xfrm>
            <a:off x="4004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5" name="Rectangle 29"/>
          <p:cNvSpPr>
            <a:spLocks noChangeArrowheads="1"/>
          </p:cNvSpPr>
          <p:nvPr/>
        </p:nvSpPr>
        <p:spPr bwMode="auto">
          <a:xfrm>
            <a:off x="451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06" name="Rectangle 30"/>
          <p:cNvSpPr>
            <a:spLocks noChangeArrowheads="1"/>
          </p:cNvSpPr>
          <p:nvPr/>
        </p:nvSpPr>
        <p:spPr bwMode="auto">
          <a:xfrm>
            <a:off x="4766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7" name="Rectangle 31"/>
          <p:cNvSpPr>
            <a:spLocks noChangeArrowheads="1"/>
          </p:cNvSpPr>
          <p:nvPr/>
        </p:nvSpPr>
        <p:spPr bwMode="auto">
          <a:xfrm>
            <a:off x="5020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08" name="Rectangle 32"/>
          <p:cNvSpPr>
            <a:spLocks noChangeArrowheads="1"/>
          </p:cNvSpPr>
          <p:nvPr/>
        </p:nvSpPr>
        <p:spPr bwMode="auto">
          <a:xfrm>
            <a:off x="5310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9" name="Rectangle 33"/>
          <p:cNvSpPr>
            <a:spLocks noChangeArrowheads="1"/>
          </p:cNvSpPr>
          <p:nvPr/>
        </p:nvSpPr>
        <p:spPr bwMode="auto">
          <a:xfrm>
            <a:off x="5564188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10" name="Rectangle 34"/>
          <p:cNvSpPr>
            <a:spLocks noChangeArrowheads="1"/>
          </p:cNvSpPr>
          <p:nvPr/>
        </p:nvSpPr>
        <p:spPr bwMode="auto">
          <a:xfrm>
            <a:off x="6072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11" name="Rectangle 35"/>
          <p:cNvSpPr>
            <a:spLocks noChangeArrowheads="1"/>
          </p:cNvSpPr>
          <p:nvPr/>
        </p:nvSpPr>
        <p:spPr bwMode="auto">
          <a:xfrm>
            <a:off x="5818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12" name="Rectangle 36"/>
          <p:cNvSpPr>
            <a:spLocks noChangeArrowheads="1"/>
          </p:cNvSpPr>
          <p:nvPr/>
        </p:nvSpPr>
        <p:spPr bwMode="auto">
          <a:xfrm>
            <a:off x="7369969" y="1247511"/>
            <a:ext cx="254000" cy="257968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13" name="AutoShape 37"/>
          <p:cNvSpPr>
            <a:spLocks noChangeArrowheads="1"/>
          </p:cNvSpPr>
          <p:nvPr/>
        </p:nvSpPr>
        <p:spPr bwMode="auto">
          <a:xfrm>
            <a:off x="6544470" y="1160199"/>
            <a:ext cx="599281" cy="404813"/>
          </a:xfrm>
          <a:prstGeom prst="rightArrow">
            <a:avLst>
              <a:gd name="adj1" fmla="val 50000"/>
              <a:gd name="adj2" fmla="val 3701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767014" name="Rectangle 38"/>
          <p:cNvSpPr>
            <a:spLocks noChangeArrowheads="1"/>
          </p:cNvSpPr>
          <p:nvPr/>
        </p:nvSpPr>
        <p:spPr bwMode="auto">
          <a:xfrm>
            <a:off x="4274344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15" name="Rectangle 39"/>
          <p:cNvSpPr>
            <a:spLocks noChangeArrowheads="1"/>
          </p:cNvSpPr>
          <p:nvPr/>
        </p:nvSpPr>
        <p:spPr bwMode="auto">
          <a:xfrm>
            <a:off x="1968500" y="1247511"/>
            <a:ext cx="254000" cy="257968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16" name="AutoShape 40"/>
          <p:cNvSpPr>
            <a:spLocks noChangeArrowheads="1"/>
          </p:cNvSpPr>
          <p:nvPr/>
        </p:nvSpPr>
        <p:spPr bwMode="auto">
          <a:xfrm rot="10800000">
            <a:off x="2321720" y="1160199"/>
            <a:ext cx="599281" cy="404813"/>
          </a:xfrm>
          <a:prstGeom prst="rightArrow">
            <a:avLst>
              <a:gd name="adj1" fmla="val 50000"/>
              <a:gd name="adj2" fmla="val 3701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" name="TextBox 1"/>
          <p:cNvSpPr txBox="1"/>
          <p:nvPr/>
        </p:nvSpPr>
        <p:spPr>
          <a:xfrm>
            <a:off x="2475350" y="5123735"/>
            <a:ext cx="52406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Weakness: Servers should not collude(</a:t>
            </a:r>
            <a:r>
              <a:rPr lang="zh-CN" altLang="en-US" sz="2000" dirty="0"/>
              <a:t>串通</a:t>
            </a:r>
            <a:r>
              <a:rPr lang="en-US" sz="2000" dirty="0"/>
              <a:t>)!</a:t>
            </a:r>
            <a:endParaRPr lang="en-US" sz="2000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3735441" y="3316552"/>
            <a:ext cx="1939396" cy="36777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500" i="1" dirty="0">
                <a:solidFill>
                  <a:srgbClr val="FF0000"/>
                </a:solidFill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1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 subset {1,…,</a:t>
            </a:r>
            <a:r>
              <a:rPr lang="en-US" sz="1500" i="1" dirty="0">
                <a:solidFill>
                  <a:srgbClr val="FF0000"/>
                </a:solidFill>
                <a:sym typeface="Euclid Symbol" charset="0"/>
              </a:rPr>
              <a:t>n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}</a:t>
            </a:r>
            <a:endParaRPr lang="en-US" sz="1500" dirty="0">
              <a:solidFill>
                <a:srgbClr val="FF0000"/>
              </a:solidFill>
              <a:sym typeface="Euclid Symbol" charset="0"/>
            </a:endParaRPr>
          </a:p>
        </p:txBody>
      </p:sp>
      <p:graphicFrame>
        <p:nvGraphicFramePr>
          <p:cNvPr id="39" name="Object 28"/>
          <p:cNvGraphicFramePr>
            <a:graphicFrameLocks noChangeAspect="1"/>
          </p:cNvGraphicFramePr>
          <p:nvPr/>
        </p:nvGraphicFramePr>
        <p:xfrm>
          <a:off x="4014393" y="3605395"/>
          <a:ext cx="432593" cy="23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5" imgW="393065" imgH="210185" progId="Equation.3">
                  <p:embed/>
                </p:oleObj>
              </mc:Choice>
              <mc:Fallback>
                <p:oleObj name="Equation" r:id="rId5" imgW="393065" imgH="210185" progId="Equation.3">
                  <p:embed/>
                  <p:pic>
                    <p:nvPicPr>
                      <p:cNvPr id="0" name="Object 2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4393" y="3605395"/>
                        <a:ext cx="432593" cy="23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标题 3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2-Server PIR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577215" y="2802890"/>
            <a:ext cx="2270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(</a:t>
            </a:r>
            <a:r>
              <a:rPr lang="zh-CN" altLang="en-US" sz="1600"/>
              <a:t>实际上发送给</a:t>
            </a:r>
            <a:r>
              <a:rPr lang="en-US" altLang="zh-CN" sz="1600"/>
              <a:t>S1</a:t>
            </a:r>
            <a:r>
              <a:rPr lang="zh-CN" altLang="en-US" sz="1600"/>
              <a:t>的请求是没用的</a:t>
            </a:r>
            <a:r>
              <a:rPr lang="en-US" altLang="zh-CN" sz="1600"/>
              <a:t>)</a:t>
            </a:r>
            <a:endParaRPr lang="en-US" altLang="zh-CN" sz="1600"/>
          </a:p>
        </p:txBody>
      </p:sp>
      <p:sp>
        <p:nvSpPr>
          <p:cNvPr id="4" name="文本框 3"/>
          <p:cNvSpPr txBox="1"/>
          <p:nvPr/>
        </p:nvSpPr>
        <p:spPr>
          <a:xfrm>
            <a:off x="213360" y="4427855"/>
            <a:ext cx="39173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S1</a:t>
            </a:r>
            <a:r>
              <a:rPr lang="zh-CN" altLang="en-US" sz="1400"/>
              <a:t>和</a:t>
            </a:r>
            <a:r>
              <a:rPr lang="en-US" altLang="zh-CN" sz="1400"/>
              <a:t>S2</a:t>
            </a:r>
            <a:r>
              <a:rPr lang="zh-CN" altLang="en-US" sz="1400"/>
              <a:t>不能串通指的是由于</a:t>
            </a:r>
            <a:r>
              <a:rPr lang="en-US" altLang="zh-CN" sz="1400"/>
              <a:t>S1</a:t>
            </a:r>
            <a:r>
              <a:rPr lang="zh-CN" altLang="en-US" sz="1400"/>
              <a:t>和</a:t>
            </a:r>
            <a:r>
              <a:rPr lang="en-US" altLang="zh-CN" sz="1400"/>
              <a:t>S2</a:t>
            </a:r>
            <a:r>
              <a:rPr lang="zh-CN" altLang="en-US" sz="1400"/>
              <a:t>是知道用户的具体请求信息的，若两个</a:t>
            </a:r>
            <a:r>
              <a:rPr lang="en-US" altLang="zh-CN" sz="1400"/>
              <a:t>S</a:t>
            </a:r>
            <a:r>
              <a:rPr lang="zh-CN" altLang="en-US" sz="1400"/>
              <a:t>之间进行非法通信，那么通过比较就会得到用户真正要访问的</a:t>
            </a:r>
            <a:r>
              <a:rPr lang="en-US" altLang="zh-CN" sz="1400"/>
              <a:t>i</a:t>
            </a:r>
            <a:r>
              <a:rPr lang="zh-CN" altLang="en-US" sz="1400"/>
              <a:t>，就会导致数据泄露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5122545" y="4470400"/>
            <a:ext cx="3874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会返回给用户很多用户本来不需要的数据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9" name="Rectangle 3"/>
          <p:cNvSpPr>
            <a:spLocks noChangeArrowheads="1"/>
          </p:cNvSpPr>
          <p:nvPr/>
        </p:nvSpPr>
        <p:spPr bwMode="auto">
          <a:xfrm>
            <a:off x="561975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2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6980" name="AutoShape 4"/>
          <p:cNvSpPr>
            <a:spLocks noChangeArrowheads="1"/>
          </p:cNvSpPr>
          <p:nvPr/>
        </p:nvSpPr>
        <p:spPr bwMode="auto">
          <a:xfrm>
            <a:off x="4310063" y="4348428"/>
            <a:ext cx="627063" cy="374385"/>
          </a:xfrm>
          <a:prstGeom prst="roundRect">
            <a:avLst>
              <a:gd name="adj" fmla="val 16667"/>
            </a:avLst>
          </a:prstGeom>
          <a:pattFill prst="pct25">
            <a:fgClr>
              <a:srgbClr val="E5E5E5"/>
            </a:fgClr>
            <a:bgClr>
              <a:srgbClr val="BFBFBF"/>
            </a:bgClr>
          </a:pattFill>
          <a:ln w="25400">
            <a:solidFill>
              <a:srgbClr val="FF0000"/>
            </a:solidFill>
            <a:round/>
          </a:ln>
          <a:effectLst/>
        </p:spPr>
        <p:txBody>
          <a:bodyPr lIns="42333" tIns="42333" rIns="42333" bIns="42333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65">
              <a:latin typeface="Times New Roman (Hebrew)" charset="0"/>
            </a:endParaRPr>
          </a:p>
        </p:txBody>
      </p:sp>
      <p:sp>
        <p:nvSpPr>
          <p:cNvPr id="766981" name="Rectangle 5"/>
          <p:cNvSpPr>
            <a:spLocks noChangeArrowheads="1"/>
          </p:cNvSpPr>
          <p:nvPr/>
        </p:nvSpPr>
        <p:spPr bwMode="auto">
          <a:xfrm>
            <a:off x="4398699" y="4388115"/>
            <a:ext cx="546364" cy="37438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 b="1" i="1">
                <a:solidFill>
                  <a:srgbClr val="000000"/>
                </a:solidFill>
              </a:rPr>
              <a:t>i</a:t>
            </a:r>
            <a:endParaRPr lang="en-US" sz="1500" b="1" i="1">
              <a:latin typeface="Times New Roman (Hebrew)" charset="0"/>
            </a:endParaRPr>
          </a:p>
        </p:txBody>
      </p:sp>
      <p:sp>
        <p:nvSpPr>
          <p:cNvPr id="766982" name="Rectangle 6"/>
          <p:cNvSpPr>
            <a:spLocks noChangeArrowheads="1"/>
          </p:cNvSpPr>
          <p:nvPr/>
        </p:nvSpPr>
        <p:spPr bwMode="auto">
          <a:xfrm>
            <a:off x="4131470" y="4726782"/>
            <a:ext cx="583406" cy="391583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500" b="1">
                <a:solidFill>
                  <a:srgbClr val="006600"/>
                </a:solidFill>
              </a:rPr>
              <a:t>U</a:t>
            </a:r>
            <a:endParaRPr lang="en-US" sz="2335">
              <a:solidFill>
                <a:srgbClr val="006600"/>
              </a:solidFill>
              <a:latin typeface="Times New Roman (Hebrew)" charset="0"/>
            </a:endParaRPr>
          </a:p>
        </p:txBody>
      </p:sp>
      <p:sp>
        <p:nvSpPr>
          <p:cNvPr id="766983" name="Line 7"/>
          <p:cNvSpPr>
            <a:spLocks noChangeShapeType="1"/>
          </p:cNvSpPr>
          <p:nvPr/>
        </p:nvSpPr>
        <p:spPr bwMode="auto">
          <a:xfrm flipV="1">
            <a:off x="4401344" y="1565011"/>
            <a:ext cx="0" cy="191823"/>
          </a:xfrm>
          <a:prstGeom prst="line">
            <a:avLst/>
          </a:prstGeom>
          <a:noFill/>
          <a:ln w="25400">
            <a:solidFill>
              <a:srgbClr val="595959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84" name="Rectangle 8"/>
          <p:cNvSpPr>
            <a:spLocks noChangeArrowheads="1"/>
          </p:cNvSpPr>
          <p:nvPr/>
        </p:nvSpPr>
        <p:spPr bwMode="auto">
          <a:xfrm>
            <a:off x="4238625" y="1756834"/>
            <a:ext cx="325438" cy="32676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35" i="1">
                <a:solidFill>
                  <a:srgbClr val="008080"/>
                </a:solidFill>
              </a:rPr>
              <a:t>i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6985" name="Line 9"/>
          <p:cNvSpPr>
            <a:spLocks noChangeShapeType="1"/>
          </p:cNvSpPr>
          <p:nvPr/>
        </p:nvSpPr>
        <p:spPr bwMode="auto">
          <a:xfrm flipV="1">
            <a:off x="3278188" y="1012032"/>
            <a:ext cx="3083719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 type="triangle" w="sm" len="sm"/>
            <a:tailEnd type="triangle" w="sm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86" name="Rectangle 10"/>
          <p:cNvSpPr>
            <a:spLocks noChangeArrowheads="1"/>
          </p:cNvSpPr>
          <p:nvPr/>
        </p:nvSpPr>
        <p:spPr bwMode="auto">
          <a:xfrm>
            <a:off x="4438386" y="764646"/>
            <a:ext cx="734218" cy="252678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ct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165" i="1">
                <a:solidFill>
                  <a:srgbClr val="0000FF"/>
                </a:solidFill>
              </a:rPr>
              <a:t>n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6987" name="Line 11"/>
          <p:cNvSpPr>
            <a:spLocks noChangeShapeType="1"/>
          </p:cNvSpPr>
          <p:nvPr/>
        </p:nvSpPr>
        <p:spPr bwMode="auto">
          <a:xfrm flipH="1" flipV="1">
            <a:off x="3242470" y="2469886"/>
            <a:ext cx="711729" cy="173169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med" len="sm"/>
            <a:tailEnd type="triangle" w="med" len="med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88" name="Line 12"/>
          <p:cNvSpPr>
            <a:spLocks noChangeShapeType="1"/>
          </p:cNvSpPr>
          <p:nvPr/>
        </p:nvSpPr>
        <p:spPr bwMode="auto">
          <a:xfrm flipV="1">
            <a:off x="5143500" y="2571750"/>
            <a:ext cx="1075532" cy="158882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90" name="Line 14"/>
          <p:cNvSpPr>
            <a:spLocks noChangeShapeType="1"/>
          </p:cNvSpPr>
          <p:nvPr/>
        </p:nvSpPr>
        <p:spPr bwMode="auto">
          <a:xfrm flipH="1" flipV="1">
            <a:off x="2921000" y="2571750"/>
            <a:ext cx="740833" cy="171450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 type="triangle" w="med" len="med"/>
            <a:tailEnd type="none" w="med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91" name="Line 15"/>
          <p:cNvSpPr>
            <a:spLocks noChangeShapeType="1"/>
          </p:cNvSpPr>
          <p:nvPr/>
        </p:nvSpPr>
        <p:spPr bwMode="auto">
          <a:xfrm flipV="1">
            <a:off x="5335324" y="2752990"/>
            <a:ext cx="1070239" cy="1549135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 type="triangle" w="med" len="med"/>
            <a:tailEnd type="none" w="med" len="sm"/>
          </a:ln>
          <a:effectLst/>
        </p:spPr>
        <p:txBody>
          <a:bodyPr/>
          <a:lstStyle/>
          <a:p>
            <a:endParaRPr lang="en-US" sz="1500"/>
          </a:p>
        </p:txBody>
      </p:sp>
      <p:sp>
        <p:nvSpPr>
          <p:cNvPr id="766992" name="Rectangle 16"/>
          <p:cNvSpPr>
            <a:spLocks noChangeArrowheads="1"/>
          </p:cNvSpPr>
          <p:nvPr/>
        </p:nvSpPr>
        <p:spPr bwMode="auto">
          <a:xfrm>
            <a:off x="2222500" y="1701271"/>
            <a:ext cx="1055688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algn="r"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000">
                <a:solidFill>
                  <a:srgbClr val="008000"/>
                </a:solidFill>
              </a:rPr>
              <a:t>S</a:t>
            </a:r>
            <a:r>
              <a:rPr lang="en-US" sz="3000" baseline="-25000">
                <a:solidFill>
                  <a:srgbClr val="008000"/>
                </a:solidFill>
              </a:rPr>
              <a:t>1</a:t>
            </a:r>
            <a:endParaRPr lang="en-US" sz="1665">
              <a:latin typeface="Times New Roman (Hebrew)" charset="0"/>
            </a:endParaRPr>
          </a:p>
        </p:txBody>
      </p:sp>
      <p:sp>
        <p:nvSpPr>
          <p:cNvPr id="766995" name="AutoShape 19"/>
          <p:cNvSpPr>
            <a:spLocks noChangeArrowheads="1"/>
          </p:cNvSpPr>
          <p:nvPr/>
        </p:nvSpPr>
        <p:spPr bwMode="auto">
          <a:xfrm>
            <a:off x="5715001" y="3937000"/>
            <a:ext cx="2242344" cy="793750"/>
          </a:xfrm>
          <a:prstGeom prst="cloudCallout">
            <a:avLst>
              <a:gd name="adj1" fmla="val -78495"/>
              <a:gd name="adj2" fmla="val 55333"/>
            </a:avLst>
          </a:prstGeom>
          <a:solidFill>
            <a:srgbClr val="00CCFF"/>
          </a:solidFill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65">
              <a:latin typeface="Times New Roman (Hebrew)" charset="0"/>
            </a:endParaRPr>
          </a:p>
        </p:txBody>
      </p:sp>
      <p:graphicFrame>
        <p:nvGraphicFramePr>
          <p:cNvPr id="766997" name="Object 21"/>
          <p:cNvGraphicFramePr>
            <a:graphicFrameLocks noChangeAspect="1"/>
          </p:cNvGraphicFramePr>
          <p:nvPr/>
        </p:nvGraphicFramePr>
        <p:xfrm>
          <a:off x="1956595" y="3315230"/>
          <a:ext cx="1235604" cy="62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1" imgW="635000" imgH="292100" progId="Equation.DSMT4">
                  <p:embed/>
                </p:oleObj>
              </mc:Choice>
              <mc:Fallback>
                <p:oleObj name="Equation" r:id="rId1" imgW="635000" imgH="2921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595" y="3315230"/>
                        <a:ext cx="1235604" cy="621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8" name="Object 22"/>
          <p:cNvGraphicFramePr>
            <a:graphicFrameLocks noChangeAspect="1"/>
          </p:cNvGraphicFramePr>
          <p:nvPr/>
        </p:nvGraphicFramePr>
        <p:xfrm>
          <a:off x="6021917" y="3182938"/>
          <a:ext cx="1309688" cy="62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3" imgW="673100" imgH="292100" progId="Equation.3">
                  <p:embed/>
                </p:oleObj>
              </mc:Choice>
              <mc:Fallback>
                <p:oleObj name="Equation" r:id="rId3" imgW="673100" imgH="2921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917" y="3182938"/>
                        <a:ext cx="1309688" cy="621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6999" name="Rectangle 23"/>
          <p:cNvSpPr>
            <a:spLocks noChangeArrowheads="1"/>
          </p:cNvSpPr>
          <p:nvPr/>
        </p:nvSpPr>
        <p:spPr bwMode="auto">
          <a:xfrm>
            <a:off x="4714875" y="2815167"/>
            <a:ext cx="1547813" cy="36777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500" i="1" dirty="0">
                <a:solidFill>
                  <a:srgbClr val="FF0000"/>
                </a:solidFill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2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=</a:t>
            </a:r>
            <a:r>
              <a:rPr lang="en-US" sz="1500" i="1" dirty="0">
                <a:solidFill>
                  <a:srgbClr val="FF0000"/>
                </a:solidFill>
                <a:sym typeface="Euclid Symbol" charset="0"/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1 </a:t>
            </a:r>
            <a:r>
              <a:rPr lang="en-US" sz="1500" dirty="0">
                <a:solidFill>
                  <a:srgbClr val="FF0000"/>
                </a:solidFill>
                <a:latin typeface="Times New Roman (Hebrew)" charset="0"/>
                <a:sym typeface="Euclid Symbol" charset="0"/>
              </a:rPr>
              <a:t>+ {</a:t>
            </a:r>
            <a:r>
              <a:rPr lang="en-US" sz="1500" dirty="0" err="1">
                <a:solidFill>
                  <a:srgbClr val="FF0000"/>
                </a:solidFill>
                <a:latin typeface="Times New Roman (Hebrew)" charset="0"/>
                <a:sym typeface="Euclid Symbol" charset="0"/>
              </a:rPr>
              <a:t>i</a:t>
            </a:r>
            <a:r>
              <a:rPr lang="en-US" sz="1500" dirty="0">
                <a:solidFill>
                  <a:srgbClr val="FF0000"/>
                </a:solidFill>
                <a:latin typeface="Times New Roman (Hebrew)" charset="0"/>
                <a:sym typeface="Euclid Symbol" charset="0"/>
              </a:rPr>
              <a:t>}</a:t>
            </a:r>
            <a:endParaRPr lang="en-US" sz="1500" dirty="0">
              <a:solidFill>
                <a:srgbClr val="FF0000"/>
              </a:solidFill>
              <a:latin typeface="Times New Roman (Hebrew)" charset="0"/>
              <a:sym typeface="Euclid Symbol" charset="0"/>
            </a:endParaRPr>
          </a:p>
        </p:txBody>
      </p:sp>
      <p:sp>
        <p:nvSpPr>
          <p:cNvPr id="767000" name="Rectangle 24"/>
          <p:cNvSpPr>
            <a:spLocks noChangeArrowheads="1"/>
          </p:cNvSpPr>
          <p:nvPr/>
        </p:nvSpPr>
        <p:spPr bwMode="auto">
          <a:xfrm>
            <a:off x="324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1" name="Rectangle 25"/>
          <p:cNvSpPr>
            <a:spLocks noChangeArrowheads="1"/>
          </p:cNvSpPr>
          <p:nvPr/>
        </p:nvSpPr>
        <p:spPr bwMode="auto">
          <a:xfrm>
            <a:off x="3496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02" name="Rectangle 26"/>
          <p:cNvSpPr>
            <a:spLocks noChangeArrowheads="1"/>
          </p:cNvSpPr>
          <p:nvPr/>
        </p:nvSpPr>
        <p:spPr bwMode="auto">
          <a:xfrm>
            <a:off x="3750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3" name="Rectangle 27"/>
          <p:cNvSpPr>
            <a:spLocks noChangeArrowheads="1"/>
          </p:cNvSpPr>
          <p:nvPr/>
        </p:nvSpPr>
        <p:spPr bwMode="auto">
          <a:xfrm>
            <a:off x="4004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5" name="Rectangle 29"/>
          <p:cNvSpPr>
            <a:spLocks noChangeArrowheads="1"/>
          </p:cNvSpPr>
          <p:nvPr/>
        </p:nvSpPr>
        <p:spPr bwMode="auto">
          <a:xfrm>
            <a:off x="4512469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06" name="Rectangle 30"/>
          <p:cNvSpPr>
            <a:spLocks noChangeArrowheads="1"/>
          </p:cNvSpPr>
          <p:nvPr/>
        </p:nvSpPr>
        <p:spPr bwMode="auto">
          <a:xfrm>
            <a:off x="4766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7" name="Rectangle 31"/>
          <p:cNvSpPr>
            <a:spLocks noChangeArrowheads="1"/>
          </p:cNvSpPr>
          <p:nvPr/>
        </p:nvSpPr>
        <p:spPr bwMode="auto">
          <a:xfrm>
            <a:off x="5020469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08" name="Rectangle 32"/>
          <p:cNvSpPr>
            <a:spLocks noChangeArrowheads="1"/>
          </p:cNvSpPr>
          <p:nvPr/>
        </p:nvSpPr>
        <p:spPr bwMode="auto">
          <a:xfrm>
            <a:off x="5310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09" name="Rectangle 33"/>
          <p:cNvSpPr>
            <a:spLocks noChangeArrowheads="1"/>
          </p:cNvSpPr>
          <p:nvPr/>
        </p:nvSpPr>
        <p:spPr bwMode="auto">
          <a:xfrm>
            <a:off x="5564188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10" name="Rectangle 34"/>
          <p:cNvSpPr>
            <a:spLocks noChangeArrowheads="1"/>
          </p:cNvSpPr>
          <p:nvPr/>
        </p:nvSpPr>
        <p:spPr bwMode="auto">
          <a:xfrm>
            <a:off x="6072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11" name="Rectangle 35"/>
          <p:cNvSpPr>
            <a:spLocks noChangeArrowheads="1"/>
          </p:cNvSpPr>
          <p:nvPr/>
        </p:nvSpPr>
        <p:spPr bwMode="auto">
          <a:xfrm>
            <a:off x="5818188" y="1247511"/>
            <a:ext cx="254000" cy="2579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12" name="Rectangle 36"/>
          <p:cNvSpPr>
            <a:spLocks noChangeArrowheads="1"/>
          </p:cNvSpPr>
          <p:nvPr/>
        </p:nvSpPr>
        <p:spPr bwMode="auto">
          <a:xfrm>
            <a:off x="7369969" y="1247511"/>
            <a:ext cx="254000" cy="257968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13" name="AutoShape 37"/>
          <p:cNvSpPr>
            <a:spLocks noChangeArrowheads="1"/>
          </p:cNvSpPr>
          <p:nvPr/>
        </p:nvSpPr>
        <p:spPr bwMode="auto">
          <a:xfrm>
            <a:off x="6544470" y="1160199"/>
            <a:ext cx="599281" cy="404813"/>
          </a:xfrm>
          <a:prstGeom prst="rightArrow">
            <a:avLst>
              <a:gd name="adj1" fmla="val 50000"/>
              <a:gd name="adj2" fmla="val 3701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767014" name="Rectangle 38"/>
          <p:cNvSpPr>
            <a:spLocks noChangeArrowheads="1"/>
          </p:cNvSpPr>
          <p:nvPr/>
        </p:nvSpPr>
        <p:spPr bwMode="auto">
          <a:xfrm>
            <a:off x="4274344" y="1247511"/>
            <a:ext cx="254000" cy="257968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1</a:t>
            </a:r>
            <a:endParaRPr lang="he-IL" sz="1665"/>
          </a:p>
        </p:txBody>
      </p:sp>
      <p:sp>
        <p:nvSpPr>
          <p:cNvPr id="767015" name="Rectangle 39"/>
          <p:cNvSpPr>
            <a:spLocks noChangeArrowheads="1"/>
          </p:cNvSpPr>
          <p:nvPr/>
        </p:nvSpPr>
        <p:spPr bwMode="auto">
          <a:xfrm>
            <a:off x="1968500" y="1247511"/>
            <a:ext cx="254000" cy="257968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65"/>
              <a:t>0</a:t>
            </a:r>
            <a:endParaRPr lang="he-IL" sz="1665"/>
          </a:p>
        </p:txBody>
      </p:sp>
      <p:sp>
        <p:nvSpPr>
          <p:cNvPr id="767016" name="AutoShape 40"/>
          <p:cNvSpPr>
            <a:spLocks noChangeArrowheads="1"/>
          </p:cNvSpPr>
          <p:nvPr/>
        </p:nvSpPr>
        <p:spPr bwMode="auto">
          <a:xfrm rot="10800000">
            <a:off x="2321720" y="1160199"/>
            <a:ext cx="599281" cy="404813"/>
          </a:xfrm>
          <a:prstGeom prst="rightArrow">
            <a:avLst>
              <a:gd name="adj1" fmla="val 50000"/>
              <a:gd name="adj2" fmla="val 3701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sz="1500"/>
          </a:p>
        </p:txBody>
      </p:sp>
      <p:graphicFrame>
        <p:nvGraphicFramePr>
          <p:cNvPr id="39" name="Object 22"/>
          <p:cNvGraphicFramePr>
            <a:graphicFrameLocks noChangeAspect="1"/>
          </p:cNvGraphicFramePr>
          <p:nvPr/>
        </p:nvGraphicFramePr>
        <p:xfrm>
          <a:off x="5996120" y="4060032"/>
          <a:ext cx="1358635" cy="702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5" imgW="694690" imgH="328930" progId="Equation.3">
                  <p:embed/>
                </p:oleObj>
              </mc:Choice>
              <mc:Fallback>
                <p:oleObj name="Equation" r:id="rId5" imgW="694690" imgH="32893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6120" y="4060032"/>
                        <a:ext cx="1358635" cy="7024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75350" y="5123735"/>
            <a:ext cx="4145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Notice: Servers should not collude!</a:t>
            </a:r>
            <a:endParaRPr lang="en-US" sz="2000" dirty="0"/>
          </a:p>
        </p:txBody>
      </p:sp>
      <p:sp>
        <p:nvSpPr>
          <p:cNvPr id="41" name="Rectangle 37"/>
          <p:cNvSpPr>
            <a:spLocks noChangeArrowheads="1"/>
          </p:cNvSpPr>
          <p:nvPr/>
        </p:nvSpPr>
        <p:spPr bwMode="auto">
          <a:xfrm>
            <a:off x="3735441" y="3316552"/>
            <a:ext cx="1939396" cy="367771"/>
          </a:xfrm>
          <a:prstGeom prst="rect">
            <a:avLst/>
          </a:prstGeom>
          <a:noFill/>
          <a:ln>
            <a:noFill/>
          </a:ln>
          <a:effectLst/>
        </p:spPr>
        <p:txBody>
          <a:bodyPr lIns="42333" tIns="42333" rIns="42333" bIns="42333"/>
          <a:lstStyle/>
          <a:p>
            <a:pPr rt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500" i="1" dirty="0">
                <a:solidFill>
                  <a:srgbClr val="FF0000"/>
                </a:solidFill>
              </a:rPr>
              <a:t>Q</a:t>
            </a:r>
            <a:r>
              <a:rPr lang="en-US" sz="1500" baseline="-25000" dirty="0">
                <a:solidFill>
                  <a:srgbClr val="FF0000"/>
                </a:solidFill>
              </a:rPr>
              <a:t>1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 subset {1,…,</a:t>
            </a:r>
            <a:r>
              <a:rPr lang="en-US" sz="1500" i="1" dirty="0">
                <a:solidFill>
                  <a:srgbClr val="FF0000"/>
                </a:solidFill>
                <a:sym typeface="Euclid Symbol" charset="0"/>
              </a:rPr>
              <a:t>n</a:t>
            </a:r>
            <a:r>
              <a:rPr lang="en-US" sz="1500" dirty="0">
                <a:solidFill>
                  <a:srgbClr val="FF0000"/>
                </a:solidFill>
                <a:sym typeface="Euclid Symbol" charset="0"/>
              </a:rPr>
              <a:t>}</a:t>
            </a:r>
            <a:endParaRPr lang="en-US" sz="1500" dirty="0">
              <a:solidFill>
                <a:srgbClr val="FF0000"/>
              </a:solidFill>
              <a:sym typeface="Euclid Symbol" charset="0"/>
            </a:endParaRPr>
          </a:p>
        </p:txBody>
      </p:sp>
      <p:graphicFrame>
        <p:nvGraphicFramePr>
          <p:cNvPr id="42" name="Object 28"/>
          <p:cNvGraphicFramePr>
            <a:graphicFrameLocks noChangeAspect="1"/>
          </p:cNvGraphicFramePr>
          <p:nvPr/>
        </p:nvGraphicFramePr>
        <p:xfrm>
          <a:off x="4014393" y="3605395"/>
          <a:ext cx="432593" cy="23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Equation" r:id="rId7" imgW="393065" imgH="210185" progId="Equation.3">
                  <p:embed/>
                </p:oleObj>
              </mc:Choice>
              <mc:Fallback>
                <p:oleObj name="Equation" r:id="rId7" imgW="393065" imgH="210185" progId="Equation.3">
                  <p:embed/>
                  <p:pic>
                    <p:nvPicPr>
                      <p:cNvPr id="0" name="Object 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4393" y="3605395"/>
                        <a:ext cx="432593" cy="23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标题 3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2-Server PIR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Oblivious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Problem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45" y="2353444"/>
            <a:ext cx="720000" cy="7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16" y="2353444"/>
            <a:ext cx="720000" cy="720000"/>
          </a:xfrm>
          <a:prstGeom prst="rect">
            <a:avLst/>
          </a:prstGeom>
        </p:spPr>
      </p:pic>
      <p:sp>
        <p:nvSpPr>
          <p:cNvPr id="9" name="对话气泡: 椭圆形 8"/>
          <p:cNvSpPr/>
          <p:nvPr/>
        </p:nvSpPr>
        <p:spPr>
          <a:xfrm>
            <a:off x="179512" y="1273324"/>
            <a:ext cx="2448272" cy="1224136"/>
          </a:xfrm>
          <a:prstGeom prst="wedgeEllipseCallout">
            <a:avLst>
              <a:gd name="adj1" fmla="val 65102"/>
              <a:gd name="adj2" fmla="val 536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have {m</a:t>
            </a:r>
            <a:r>
              <a:rPr lang="en-US" altLang="zh-CN" baseline="-25000" dirty="0"/>
              <a:t>0</a:t>
            </a:r>
            <a:r>
              <a:rPr lang="en-US" altLang="zh-CN" dirty="0"/>
              <a:t>, m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对话气泡: 椭圆形 9"/>
              <p:cNvSpPr/>
              <p:nvPr/>
            </p:nvSpPr>
            <p:spPr>
              <a:xfrm>
                <a:off x="5868144" y="1273324"/>
                <a:ext cx="2520280" cy="1224136"/>
              </a:xfrm>
              <a:prstGeom prst="wedgeEllipseCallout">
                <a:avLst>
                  <a:gd name="adj1" fmla="val -68155"/>
                  <a:gd name="adj2" fmla="val 4814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I want to get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kumimoji="1" lang="zh-CN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对话气泡: 椭圆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273324"/>
                <a:ext cx="2520280" cy="1224136"/>
              </a:xfrm>
              <a:prstGeom prst="wedgeEllipseCallout">
                <a:avLst>
                  <a:gd name="adj1" fmla="val -68155"/>
                  <a:gd name="adj2" fmla="val 48149"/>
                </a:avLst>
              </a:prstGeom>
              <a:blipFill rotWithShape="1">
                <a:blip r:embed="rId3"/>
                <a:stretch>
                  <a:fillRect l="-18674" t="-1102" r="-501" b="-985"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2"/>
          <p:cNvSpPr txBox="1"/>
          <p:nvPr/>
        </p:nvSpPr>
        <p:spPr>
          <a:xfrm>
            <a:off x="2850745" y="294683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12" name="内容占位符 2"/>
          <p:cNvSpPr txBox="1"/>
          <p:nvPr/>
        </p:nvSpPr>
        <p:spPr>
          <a:xfrm>
            <a:off x="4799116" y="2935330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</a:t>
            </a:r>
            <a:endParaRPr kumimoji="1" lang="en-GB" altLang="zh-CN" sz="18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/>
              <p:cNvSpPr txBox="1"/>
              <p:nvPr/>
            </p:nvSpPr>
            <p:spPr>
              <a:xfrm>
                <a:off x="457200" y="3658037"/>
                <a:ext cx="8229600" cy="14677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  <a:latin typeface="+mn-lt"/>
                  </a:rPr>
                  <a:t>Alice has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+mn-lt"/>
                  </a:rPr>
                  <a:t>{m</a:t>
                </a:r>
                <a:r>
                  <a:rPr kumimoji="1" lang="en-US" altLang="zh-CN" sz="2000" baseline="-25000" dirty="0">
                    <a:solidFill>
                      <a:schemeClr val="tx1"/>
                    </a:solidFill>
                    <a:latin typeface="+mn-lt"/>
                  </a:rPr>
                  <a:t>0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+mn-lt"/>
                  </a:rPr>
                  <a:t>, m</a:t>
                </a:r>
                <a:r>
                  <a:rPr kumimoji="1" lang="en-US" altLang="zh-CN" sz="2000" baseline="-25000" dirty="0">
                    <a:solidFill>
                      <a:schemeClr val="tx1"/>
                    </a:solidFill>
                    <a:latin typeface="+mn-lt"/>
                  </a:rPr>
                  <a:t>1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+mn-lt"/>
                  </a:rPr>
                  <a:t>}</a:t>
                </a:r>
                <a:r>
                  <a:rPr kumimoji="1" lang="en-US" altLang="zh-CN" sz="2000" i="1" dirty="0">
                    <a:solidFill>
                      <a:schemeClr val="tx1"/>
                    </a:solidFill>
                    <a:latin typeface="+mn-lt"/>
                  </a:rPr>
                  <a:t> 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+mn-lt"/>
                  </a:rPr>
                  <a:t>and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n-lt"/>
                  </a:rPr>
                  <a:t>Bob wants to get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+mn-lt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zh-CN" altLang="en-US" sz="1600" dirty="0">
                    <a:solidFill>
                      <a:schemeClr val="tx1"/>
                    </a:solidFill>
                    <a:latin typeface="+mn-lt"/>
                  </a:rPr>
                  <a:t>∈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+mn-lt"/>
                  </a:rPr>
                  <a:t>{0,1}</a:t>
                </a:r>
                <a:endParaRPr kumimoji="1" lang="en-US" altLang="zh-CN" sz="2000" dirty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Alice may know the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  <a:latin typeface="+mn-lt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sz="1800" b="1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endParaRPr lang="en-US" altLang="zh-CN" sz="1800" b="1" dirty="0">
                  <a:solidFill>
                    <a:schemeClr val="tx1"/>
                  </a:solidFill>
                  <a:latin typeface="+mn-lt"/>
                </a:endParaRPr>
              </a:p>
              <a:p>
                <a:pPr lvl="1"/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Bob may get both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  <a:latin typeface="+mn-lt"/>
                  </a:rPr>
                  <a:t>m</a:t>
                </a:r>
                <a:r>
                  <a:rPr kumimoji="1" lang="en-US" altLang="zh-CN" sz="1800" b="1" baseline="-25000" dirty="0">
                    <a:solidFill>
                      <a:schemeClr val="tx1"/>
                    </a:solidFill>
                    <a:latin typeface="+mn-lt"/>
                  </a:rPr>
                  <a:t>0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  <a:latin typeface="+mn-lt"/>
                  </a:rPr>
                  <a:t>m</a:t>
                </a:r>
                <a:r>
                  <a:rPr kumimoji="1" lang="en-US" altLang="zh-CN" sz="1800" b="1" baseline="-25000" dirty="0">
                    <a:solidFill>
                      <a:schemeClr val="tx1"/>
                    </a:solidFill>
                    <a:latin typeface="+mn-lt"/>
                  </a:rPr>
                  <a:t>1</a:t>
                </a:r>
                <a:endParaRPr lang="en-US" altLang="zh-CN" sz="22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58037"/>
                <a:ext cx="8229600" cy="1467716"/>
              </a:xfrm>
              <a:prstGeom prst="rect">
                <a:avLst/>
              </a:prstGeom>
              <a:blipFill rotWithShape="1">
                <a:blip r:embed="rId4"/>
                <a:stretch>
                  <a:fillRect t="-30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Oblivious Transfer (OT)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14" name="内容占位符 2"/>
          <p:cNvSpPr txBox="1"/>
          <p:nvPr/>
        </p:nvSpPr>
        <p:spPr>
          <a:xfrm>
            <a:off x="427504" y="1321621"/>
            <a:ext cx="8229600" cy="4164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lt"/>
              </a:rPr>
              <a:t>Introduced by Michael O. Rabin, 1981</a:t>
            </a:r>
            <a:endParaRPr lang="en-US" altLang="zh-CN" sz="2000" dirty="0">
              <a:latin typeface="+mn-lt"/>
            </a:endParaRPr>
          </a:p>
          <a:p>
            <a:r>
              <a:rPr lang="en-US" altLang="zh-CN" sz="2000" dirty="0">
                <a:latin typeface="+mn-lt"/>
              </a:rPr>
              <a:t>Scenario: message transfer</a:t>
            </a:r>
            <a:endParaRPr lang="en-US" altLang="zh-CN" sz="2000" dirty="0">
              <a:latin typeface="+mn-lt"/>
            </a:endParaRPr>
          </a:p>
          <a:p>
            <a:pPr lvl="1"/>
            <a:r>
              <a:rPr lang="en-US" altLang="zh-CN" sz="1800" dirty="0">
                <a:latin typeface="+mn-lt"/>
              </a:rPr>
              <a:t>A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sender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has a message list </a:t>
            </a:r>
            <a:r>
              <a:rPr kumimoji="1" lang="en-US" altLang="zh-CN" sz="1800" b="1" dirty="0">
                <a:latin typeface="+mn-lt"/>
              </a:rPr>
              <a:t>{m</a:t>
            </a:r>
            <a:r>
              <a:rPr kumimoji="1" lang="en-US" altLang="zh-CN" sz="1800" b="1" baseline="-25000" dirty="0">
                <a:latin typeface="+mn-lt"/>
              </a:rPr>
              <a:t>0</a:t>
            </a:r>
            <a:r>
              <a:rPr kumimoji="1" lang="en-US" altLang="zh-CN" sz="1800" b="1" dirty="0">
                <a:latin typeface="+mn-lt"/>
              </a:rPr>
              <a:t>, m</a:t>
            </a:r>
            <a:r>
              <a:rPr kumimoji="1" lang="en-US" altLang="zh-CN" sz="1800" b="1" baseline="-25000" dirty="0">
                <a:latin typeface="+mn-lt"/>
              </a:rPr>
              <a:t>1</a:t>
            </a:r>
            <a:r>
              <a:rPr kumimoji="1" lang="en-US" altLang="zh-CN" sz="1800" b="1" dirty="0">
                <a:latin typeface="+mn-lt"/>
              </a:rPr>
              <a:t>, … , </a:t>
            </a:r>
            <a:r>
              <a:rPr kumimoji="1" lang="en-US" altLang="zh-CN" sz="1800" b="1" dirty="0" err="1">
                <a:latin typeface="+mn-lt"/>
              </a:rPr>
              <a:t>m</a:t>
            </a:r>
            <a:r>
              <a:rPr kumimoji="1" lang="en-US" altLang="zh-CN" sz="1800" b="1" baseline="-25000" dirty="0" err="1">
                <a:latin typeface="+mn-lt"/>
              </a:rPr>
              <a:t>n</a:t>
            </a:r>
            <a:r>
              <a:rPr kumimoji="1" lang="en-US" altLang="zh-CN" sz="1800" b="1" dirty="0">
                <a:latin typeface="+mn-lt"/>
              </a:rPr>
              <a:t>}</a:t>
            </a:r>
            <a:endParaRPr kumimoji="1" lang="en-US" altLang="zh-CN" sz="1800" b="1" dirty="0">
              <a:latin typeface="+mn-lt"/>
            </a:endParaRPr>
          </a:p>
          <a:p>
            <a:pPr lvl="1"/>
            <a:r>
              <a:rPr kumimoji="1" lang="en-US" altLang="zh-CN" sz="1800" dirty="0">
                <a:latin typeface="+mn-lt"/>
              </a:rPr>
              <a:t>A receiver wants to </a:t>
            </a:r>
            <a:r>
              <a:rPr kumimoji="1" lang="en-US" altLang="zh-CN" sz="1800" dirty="0">
                <a:solidFill>
                  <a:srgbClr val="FF0000"/>
                </a:solidFill>
                <a:latin typeface="+mn-lt"/>
              </a:rPr>
              <a:t>get </a:t>
            </a:r>
            <a:r>
              <a:rPr kumimoji="1" lang="en-US" altLang="zh-CN" sz="1800" b="1" dirty="0">
                <a:solidFill>
                  <a:srgbClr val="FF0000"/>
                </a:solidFill>
                <a:latin typeface="+mn-lt"/>
              </a:rPr>
              <a:t>k</a:t>
            </a:r>
            <a:r>
              <a:rPr kumimoji="1" lang="en-US" altLang="zh-CN" sz="1800" dirty="0">
                <a:solidFill>
                  <a:srgbClr val="FF0000"/>
                </a:solidFill>
                <a:latin typeface="+mn-lt"/>
              </a:rPr>
              <a:t> target messages from sender</a:t>
            </a:r>
            <a:endParaRPr kumimoji="1" lang="en-US" altLang="zh-CN" sz="1800" dirty="0">
              <a:latin typeface="+mn-lt"/>
            </a:endParaRPr>
          </a:p>
          <a:p>
            <a:pPr lvl="1"/>
            <a:endParaRPr kumimoji="1" lang="en-US" altLang="zh-CN" sz="1800" dirty="0">
              <a:latin typeface="+mn-lt"/>
            </a:endParaRPr>
          </a:p>
          <a:p>
            <a:r>
              <a:rPr kumimoji="1" lang="en-US" altLang="zh-CN" sz="2000" dirty="0">
                <a:latin typeface="+mn-lt"/>
              </a:rPr>
              <a:t>Properties: </a:t>
            </a:r>
            <a:r>
              <a:rPr kumimoji="1" lang="en-US" altLang="zh-CN" sz="1800" dirty="0">
                <a:latin typeface="+mn-lt"/>
              </a:rPr>
              <a:t>o</a:t>
            </a:r>
            <a:r>
              <a:rPr lang="en-US" altLang="zh-CN" sz="1800" dirty="0">
                <a:latin typeface="+mn-lt"/>
              </a:rPr>
              <a:t>blivious and secure</a:t>
            </a:r>
            <a:endParaRPr lang="en-US" altLang="zh-CN" sz="1800" dirty="0">
              <a:latin typeface="+mn-lt"/>
            </a:endParaRPr>
          </a:p>
          <a:p>
            <a:pPr lvl="1"/>
            <a:r>
              <a:rPr lang="en-US" altLang="zh-CN" sz="1800" dirty="0">
                <a:solidFill>
                  <a:srgbClr val="FF0000"/>
                </a:solidFill>
                <a:latin typeface="+mn-lt"/>
              </a:rPr>
              <a:t>Oblivious(</a:t>
            </a:r>
            <a:r>
              <a:rPr lang="zh-CN" altLang="en-US" sz="1800" dirty="0">
                <a:solidFill>
                  <a:srgbClr val="FF0000"/>
                </a:solidFill>
                <a:latin typeface="+mn-lt"/>
              </a:rPr>
              <a:t>未察觉的</a:t>
            </a:r>
            <a:r>
              <a:rPr lang="en-US" altLang="zh-CN" sz="1800" dirty="0">
                <a:solidFill>
                  <a:srgbClr val="FF0000"/>
                </a:solidFill>
                <a:latin typeface="+mn-lt"/>
              </a:rPr>
              <a:t>): sender 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cannot know which messages are received</a:t>
            </a:r>
            <a:endParaRPr lang="en-US" altLang="zh-CN" sz="1800" b="1" dirty="0">
              <a:solidFill>
                <a:srgbClr val="FF0000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Secure: receiver can 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only get the target messages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1-out-of-2 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(Solution-1)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4" y="2005392"/>
            <a:ext cx="720000" cy="7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80" y="2001785"/>
            <a:ext cx="720000" cy="720000"/>
          </a:xfrm>
          <a:prstGeom prst="rect">
            <a:avLst/>
          </a:prstGeom>
        </p:spPr>
      </p:pic>
      <p:sp>
        <p:nvSpPr>
          <p:cNvPr id="9" name="对话气泡: 椭圆形 8"/>
          <p:cNvSpPr/>
          <p:nvPr/>
        </p:nvSpPr>
        <p:spPr>
          <a:xfrm>
            <a:off x="239473" y="1365848"/>
            <a:ext cx="1440160" cy="783559"/>
          </a:xfrm>
          <a:prstGeom prst="wedgeEllipseCallout">
            <a:avLst>
              <a:gd name="adj1" fmla="val 65102"/>
              <a:gd name="adj2" fmla="val 536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{m</a:t>
            </a:r>
            <a:r>
              <a:rPr lang="en-US" altLang="zh-CN" baseline="-25000" dirty="0"/>
              <a:t>0</a:t>
            </a:r>
            <a:r>
              <a:rPr lang="en-US" altLang="zh-CN" dirty="0"/>
              <a:t>, m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对话气泡: 椭圆形 9"/>
              <p:cNvSpPr/>
              <p:nvPr/>
            </p:nvSpPr>
            <p:spPr>
              <a:xfrm>
                <a:off x="7270092" y="1438020"/>
                <a:ext cx="1440160" cy="720000"/>
              </a:xfrm>
              <a:prstGeom prst="wedgeEllipseCallout">
                <a:avLst>
                  <a:gd name="adj1" fmla="val -68155"/>
                  <a:gd name="adj2" fmla="val 4814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=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?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对话气泡: 椭圆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092" y="1438020"/>
                <a:ext cx="1440160" cy="720000"/>
              </a:xfrm>
              <a:prstGeom prst="wedgeEllipseCallout">
                <a:avLst>
                  <a:gd name="adj1" fmla="val -68155"/>
                  <a:gd name="adj2" fmla="val 48149"/>
                </a:avLst>
              </a:prstGeom>
              <a:blipFill rotWithShape="1">
                <a:blip r:embed="rId3"/>
                <a:stretch>
                  <a:fillRect l="-19046" t="-1817" r="-885" b="-1724"/>
                </a:stretch>
              </a:blip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2"/>
          <p:cNvSpPr txBox="1"/>
          <p:nvPr/>
        </p:nvSpPr>
        <p:spPr>
          <a:xfrm>
            <a:off x="1902594" y="2598786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12" name="内容占位符 2"/>
          <p:cNvSpPr txBox="1"/>
          <p:nvPr/>
        </p:nvSpPr>
        <p:spPr>
          <a:xfrm>
            <a:off x="6345080" y="2583671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13" name="内容占位符 2"/>
          <p:cNvSpPr txBox="1"/>
          <p:nvPr/>
        </p:nvSpPr>
        <p:spPr>
          <a:xfrm>
            <a:off x="239473" y="941333"/>
            <a:ext cx="3250704" cy="495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+mn-lt"/>
              </a:rPr>
              <a:t>Scenario: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</a:rPr>
              <a:t>RSA encryption</a:t>
            </a:r>
            <a:endParaRPr lang="en-US" altLang="zh-CN" sz="2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111317" y="3030041"/>
            <a:ext cx="2302553" cy="72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Generate 2 key pairs {K0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pub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, K0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prv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}, {K1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pub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, K1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prv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} </a:t>
            </a:r>
            <a:endParaRPr lang="en-US" altLang="zh-CN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5762912" y="3436896"/>
            <a:ext cx="2604335" cy="626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Generate a </a:t>
            </a:r>
            <a:r>
              <a:rPr lang="en-US" altLang="zh-CN" sz="1400" dirty="0">
                <a:solidFill>
                  <a:srgbClr val="FF0000"/>
                </a:solidFill>
                <a:latin typeface="+mn-lt"/>
              </a:rPr>
              <a:t>random number </a:t>
            </a:r>
            <a:r>
              <a:rPr lang="en-US" altLang="zh-CN" sz="1400" b="1" dirty="0">
                <a:solidFill>
                  <a:srgbClr val="FF0000"/>
                </a:solidFill>
                <a:latin typeface="+mn-lt"/>
              </a:rPr>
              <a:t>r</a:t>
            </a:r>
            <a:endParaRPr lang="en-US" altLang="zh-CN" sz="1400" b="1" dirty="0">
              <a:solidFill>
                <a:srgbClr val="FF0000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c ← Enc(K</a:t>
            </a:r>
            <a:r>
              <a:rPr lang="el-GR" altLang="zh-CN" sz="1400" dirty="0">
                <a:solidFill>
                  <a:schemeClr val="tx1"/>
                </a:solidFill>
                <a:latin typeface="+mn-lt"/>
              </a:rPr>
              <a:t>σ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pub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, r)</a:t>
            </a:r>
            <a:endParaRPr lang="en-US" altLang="zh-CN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内容占位符 2"/>
          <p:cNvSpPr txBox="1"/>
          <p:nvPr/>
        </p:nvSpPr>
        <p:spPr>
          <a:xfrm>
            <a:off x="1111317" y="3863820"/>
            <a:ext cx="2604335" cy="114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k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0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 ← Dec(K0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prv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, c)</a:t>
            </a:r>
            <a:endParaRPr lang="en-US" altLang="zh-CN" sz="14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k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1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 ← Dec(K1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prv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, c)</a:t>
            </a:r>
            <a:endParaRPr lang="en-US" altLang="zh-CN" sz="14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e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0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 ← </a:t>
            </a:r>
            <a:r>
              <a:rPr lang="en-US" altLang="zh-CN" sz="1400" dirty="0">
                <a:solidFill>
                  <a:srgbClr val="FF0000"/>
                </a:solidFill>
                <a:latin typeface="+mn-lt"/>
              </a:rPr>
              <a:t>k</a:t>
            </a:r>
            <a:r>
              <a:rPr lang="en-US" altLang="zh-CN" sz="1400" baseline="-25000" dirty="0">
                <a:solidFill>
                  <a:srgbClr val="FF0000"/>
                </a:solidFill>
                <a:latin typeface="+mn-lt"/>
              </a:rPr>
              <a:t>0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⊕ m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0</a:t>
            </a:r>
            <a:endParaRPr lang="en-US" altLang="zh-CN" sz="1400" baseline="-250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e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1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 ← k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1 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⊕ m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1</a:t>
            </a:r>
            <a:endParaRPr lang="en-US" altLang="zh-CN" sz="14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5768840" y="4976026"/>
            <a:ext cx="2604335" cy="626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m</a:t>
            </a:r>
            <a:r>
              <a:rPr lang="el-GR" altLang="zh-CN" sz="1400" baseline="-25000" dirty="0">
                <a:solidFill>
                  <a:schemeClr val="tx1"/>
                </a:solidFill>
                <a:latin typeface="+mn-lt"/>
              </a:rPr>
              <a:t>σ</a:t>
            </a:r>
            <a:r>
              <a:rPr lang="el-GR" altLang="zh-CN" sz="1400" dirty="0">
                <a:solidFill>
                  <a:schemeClr val="tx1"/>
                </a:solidFill>
                <a:latin typeface="+mn-lt"/>
              </a:rPr>
              <a:t> ← 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e</a:t>
            </a:r>
            <a:r>
              <a:rPr lang="el-GR" altLang="zh-CN" sz="1400" baseline="-25000" dirty="0">
                <a:solidFill>
                  <a:schemeClr val="tx1"/>
                </a:solidFill>
                <a:latin typeface="+mn-lt"/>
              </a:rPr>
              <a:t>σ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altLang="zh-CN" sz="1400" dirty="0">
                <a:solidFill>
                  <a:schemeClr val="tx1"/>
                </a:solidFill>
                <a:latin typeface="+mn-lt"/>
              </a:rPr>
              <a:t>⊕</a:t>
            </a:r>
            <a:r>
              <a:rPr lang="en-US" altLang="zh-CN" sz="1400" dirty="0">
                <a:solidFill>
                  <a:srgbClr val="FF0000"/>
                </a:solidFill>
                <a:latin typeface="+mn-lt"/>
              </a:rPr>
              <a:t> r</a:t>
            </a:r>
            <a:endParaRPr lang="en-US" altLang="zh-CN" sz="14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3455876" y="3390040"/>
            <a:ext cx="2232248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2"/>
          <p:cNvSpPr txBox="1"/>
          <p:nvPr/>
        </p:nvSpPr>
        <p:spPr>
          <a:xfrm>
            <a:off x="3851920" y="3043244"/>
            <a:ext cx="1180283" cy="384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FF0000"/>
                </a:solidFill>
                <a:latin typeface="+mn-lt"/>
              </a:rPr>
              <a:t>K0</a:t>
            </a:r>
            <a:r>
              <a:rPr lang="en-US" altLang="zh-CN" sz="1400" baseline="-25000" dirty="0">
                <a:solidFill>
                  <a:srgbClr val="FF0000"/>
                </a:solidFill>
                <a:latin typeface="+mn-lt"/>
              </a:rPr>
              <a:t>pub</a:t>
            </a:r>
            <a:r>
              <a:rPr lang="en-US" altLang="zh-CN" sz="1400" dirty="0">
                <a:solidFill>
                  <a:srgbClr val="FF0000"/>
                </a:solidFill>
                <a:latin typeface="+mn-lt"/>
              </a:rPr>
              <a:t>, K1</a:t>
            </a:r>
            <a:r>
              <a:rPr lang="en-US" altLang="zh-CN" sz="1400" baseline="-25000" dirty="0">
                <a:solidFill>
                  <a:srgbClr val="FF0000"/>
                </a:solidFill>
                <a:latin typeface="+mn-lt"/>
              </a:rPr>
              <a:t>pu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b</a:t>
            </a:r>
            <a:endParaRPr lang="en-US" altLang="zh-CN" sz="14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455876" y="3901418"/>
            <a:ext cx="2232248" cy="1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/>
          <p:cNvSpPr txBox="1"/>
          <p:nvPr/>
        </p:nvSpPr>
        <p:spPr>
          <a:xfrm>
            <a:off x="4244643" y="3582237"/>
            <a:ext cx="1180283" cy="384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c</a:t>
            </a:r>
            <a:endParaRPr lang="en-US" altLang="zh-CN" sz="14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455876" y="4975197"/>
            <a:ext cx="2232248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内容占位符 2"/>
          <p:cNvSpPr txBox="1"/>
          <p:nvPr/>
        </p:nvSpPr>
        <p:spPr>
          <a:xfrm>
            <a:off x="4074512" y="4657365"/>
            <a:ext cx="1180283" cy="384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e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0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, e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1</a:t>
            </a:r>
            <a:endParaRPr lang="en-US" altLang="zh-CN" sz="14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3830" y="5191760"/>
            <a:ext cx="5529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比如想获取</a:t>
            </a:r>
            <a:r>
              <a:rPr lang="en-US" altLang="zh-CN" sz="1600"/>
              <a:t>m0</a:t>
            </a:r>
            <a:r>
              <a:rPr lang="zh-CN" altLang="en-US" sz="1600"/>
              <a:t>，那么</a:t>
            </a:r>
            <a:r>
              <a:rPr lang="en-US" altLang="zh-CN" sz="1600"/>
              <a:t>k0</a:t>
            </a:r>
            <a:r>
              <a:rPr lang="zh-CN" altLang="en-US" sz="1600"/>
              <a:t>就是</a:t>
            </a:r>
            <a:r>
              <a:rPr lang="en-US" altLang="zh-CN" sz="1600"/>
              <a:t>r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72390" y="3242310"/>
            <a:ext cx="11182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(oblivious:sender</a:t>
            </a:r>
            <a:r>
              <a:rPr lang="zh-CN" altLang="en-US" sz="1600"/>
              <a:t>不知道用户需要那个数据</a:t>
            </a:r>
            <a:r>
              <a:rPr lang="en-US" altLang="zh-CN" sz="1600"/>
              <a:t>)</a:t>
            </a: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5868035" y="453898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(secure:</a:t>
            </a:r>
            <a:r>
              <a:rPr lang="zh-CN" altLang="en-US" sz="1600"/>
              <a:t>用户只会获取自己索取的数据</a:t>
            </a:r>
            <a:r>
              <a:rPr lang="en-US" altLang="zh-CN" sz="1600"/>
              <a:t>)</a:t>
            </a:r>
            <a:endParaRPr lang="en-US" altLang="zh-CN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Data Privacy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What</a:t>
            </a:r>
            <a:r>
              <a:rPr lang="en-US" altLang="zh-CN" sz="2000" dirty="0">
                <a:latin typeface="+mn-lt"/>
              </a:rPr>
              <a:t>’</a:t>
            </a:r>
            <a:r>
              <a:rPr lang="en-US" altLang="zh-CN" sz="2000" dirty="0"/>
              <a:t>s the target of data privacy system?</a:t>
            </a:r>
            <a:endParaRPr lang="en-US" altLang="zh-CN" sz="2000" dirty="0"/>
          </a:p>
          <a:p>
            <a:pPr lvl="1"/>
            <a:r>
              <a:rPr lang="en-US" altLang="zh-CN" dirty="0"/>
              <a:t>Allow data </a:t>
            </a:r>
            <a:r>
              <a:rPr lang="en-US" altLang="zh-CN" b="1" dirty="0"/>
              <a:t>to be used</a:t>
            </a:r>
            <a:r>
              <a:rPr lang="en-US" altLang="zh-CN" dirty="0"/>
              <a:t>, and </a:t>
            </a:r>
            <a:r>
              <a:rPr lang="en-US" altLang="zh-CN" b="1" dirty="0">
                <a:solidFill>
                  <a:srgbClr val="C00000"/>
                </a:solidFill>
              </a:rPr>
              <a:t>protect it from being stolen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Today's</a:t>
            </a:r>
            <a:r>
              <a:rPr lang="zh-CN" altLang="en-US" sz="2000" dirty="0"/>
              <a:t> </a:t>
            </a:r>
            <a:r>
              <a:rPr lang="en-US" altLang="zh-CN" sz="2000" dirty="0"/>
              <a:t>contents</a:t>
            </a:r>
            <a:endParaRPr lang="en-US" altLang="zh-CN" sz="2000" dirty="0"/>
          </a:p>
          <a:p>
            <a:pPr lvl="1"/>
            <a:r>
              <a:rPr lang="en-US" altLang="zh-CN" dirty="0"/>
              <a:t>Basic </a:t>
            </a:r>
            <a:r>
              <a:rPr lang="en-US" altLang="zh-CN" dirty="0">
                <a:solidFill>
                  <a:srgbClr val="FF0000"/>
                </a:solidFill>
              </a:rPr>
              <a:t>data privacy method</a:t>
            </a:r>
            <a:r>
              <a:rPr lang="en-US" altLang="zh-CN" dirty="0"/>
              <a:t> </a:t>
            </a:r>
            <a:endParaRPr lang="en-US" altLang="zh-CN" dirty="0"/>
          </a:p>
          <a:p>
            <a:pPr lvl="2"/>
            <a:r>
              <a:rPr lang="en-US" altLang="zh-CN" sz="1600" dirty="0"/>
              <a:t>ZKP, OT, HE, </a:t>
            </a:r>
            <a:r>
              <a:rPr lang="en-US" altLang="zh-CN" sz="1600" dirty="0" err="1"/>
              <a:t>sMPC</a:t>
            </a:r>
            <a:r>
              <a:rPr lang="en-US" altLang="zh-CN" sz="1600" dirty="0"/>
              <a:t>, TEE, DP</a:t>
            </a:r>
            <a:endParaRPr lang="en-US" altLang="zh-CN" sz="1600" dirty="0"/>
          </a:p>
          <a:p>
            <a:pPr lvl="1"/>
            <a:r>
              <a:rPr lang="en-US" altLang="zh-CN" dirty="0"/>
              <a:t>Systems which try to enforce data privacy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84650" y="2047240"/>
            <a:ext cx="4807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数据隐私性的目标：</a:t>
            </a:r>
            <a:endParaRPr lang="zh-CN" altLang="en-US" sz="1600"/>
          </a:p>
          <a:p>
            <a:r>
              <a:rPr lang="zh-CN" altLang="en-US" sz="1600"/>
              <a:t>允许数据被正常使用，但与此同时不允许数据被他人窃取。</a:t>
            </a:r>
            <a:endParaRPr lang="zh-CN" altLang="en-US"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1-out-of-2 OT</a:t>
            </a:r>
            <a:r>
              <a:rPr lang="zh-CN" altLang="en-US" dirty="0"/>
              <a:t> </a:t>
            </a:r>
            <a:r>
              <a:rPr lang="en-US" altLang="zh-CN" dirty="0"/>
              <a:t>(Solution-2)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14" name="内容占位符 2"/>
          <p:cNvSpPr txBox="1"/>
          <p:nvPr/>
        </p:nvSpPr>
        <p:spPr>
          <a:xfrm>
            <a:off x="462897" y="6972483"/>
            <a:ext cx="8229600" cy="4096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200" dirty="0"/>
          </a:p>
        </p:txBody>
      </p:sp>
      <p:sp>
        <p:nvSpPr>
          <p:cNvPr id="18" name="椭圆形标注 17"/>
          <p:cNvSpPr/>
          <p:nvPr/>
        </p:nvSpPr>
        <p:spPr>
          <a:xfrm>
            <a:off x="355395" y="1060601"/>
            <a:ext cx="1440160" cy="855649"/>
          </a:xfrm>
          <a:prstGeom prst="wedgeEllipseCallout">
            <a:avLst>
              <a:gd name="adj1" fmla="val 50496"/>
              <a:gd name="adj2" fmla="val 443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{m</a:t>
            </a:r>
            <a:r>
              <a:rPr kumimoji="1" lang="en-US" altLang="zh-CN" baseline="-25000" dirty="0">
                <a:solidFill>
                  <a:schemeClr val="tx1"/>
                </a:solidFill>
              </a:rPr>
              <a:t>0</a:t>
            </a:r>
            <a:r>
              <a:rPr kumimoji="1" lang="en-US" altLang="zh-CN" dirty="0">
                <a:solidFill>
                  <a:schemeClr val="tx1"/>
                </a:solidFill>
              </a:rPr>
              <a:t>, m</a:t>
            </a:r>
            <a:r>
              <a:rPr kumimoji="1" lang="en-US" altLang="zh-CN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dirty="0">
                <a:solidFill>
                  <a:schemeClr val="tx1"/>
                </a:solidFill>
              </a:rPr>
              <a:t>}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椭圆形标注 8"/>
              <p:cNvSpPr/>
              <p:nvPr/>
            </p:nvSpPr>
            <p:spPr>
              <a:xfrm>
                <a:off x="7181105" y="845524"/>
                <a:ext cx="1440160" cy="855649"/>
              </a:xfrm>
              <a:prstGeom prst="wedgeEllipseCallout">
                <a:avLst>
                  <a:gd name="adj1" fmla="val -62271"/>
                  <a:gd name="adj2" fmla="val 5776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=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?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椭圆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105" y="845524"/>
                <a:ext cx="1440160" cy="855649"/>
              </a:xfrm>
              <a:prstGeom prst="wedgeEllipseCallout">
                <a:avLst>
                  <a:gd name="adj1" fmla="val -62271"/>
                  <a:gd name="adj2" fmla="val 57765"/>
                </a:avLst>
              </a:prstGeom>
              <a:blipFill rotWithShape="1">
                <a:blip r:embed="rId1"/>
                <a:stretch>
                  <a:fillRect l="-13176" t="-1524" r="-847" b="-9201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61972" y="2658472"/>
                <a:ext cx="3089948" cy="98393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/>
                    </a:solidFill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𝒑𝒖𝒃</m:t>
                        </m:r>
                      </m:sub>
                    </m:sSub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𝒑𝒓𝒗</m:t>
                        </m:r>
                      </m:sub>
                    </m:sSub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/>
                    </a:solidFill>
                  </a:rPr>
                  <a:t>Select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400" b="1" baseline="-250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72" y="2658472"/>
                <a:ext cx="3089948" cy="983932"/>
              </a:xfrm>
              <a:blipFill rotWithShape="1">
                <a:blip r:embed="rId2"/>
                <a:stretch>
                  <a:fillRect l="-20" t="-3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>
            <a:off x="3599892" y="3041901"/>
            <a:ext cx="19442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内容占位符 2"/>
              <p:cNvSpPr txBox="1"/>
              <p:nvPr/>
            </p:nvSpPr>
            <p:spPr>
              <a:xfrm>
                <a:off x="3419872" y="2641476"/>
                <a:ext cx="2304256" cy="353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𝒑𝒖𝒃</m:t>
                          </m:r>
                        </m:sub>
                      </m:sSub>
                      <m:r>
                        <a:rPr lang="en-US" altLang="zh-CN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sz="1600" b="1" baseline="-25000" dirty="0">
                  <a:latin typeface="+mn-lt"/>
                </a:endParaRPr>
              </a:p>
            </p:txBody>
          </p:sp>
        </mc:Choice>
        <mc:Fallback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641476"/>
                <a:ext cx="2304256" cy="353493"/>
              </a:xfrm>
              <a:prstGeom prst="rect">
                <a:avLst/>
              </a:prstGeom>
              <a:blipFill rotWithShape="1">
                <a:blip r:embed="rId3"/>
                <a:stretch>
                  <a:fillRect l="-17" t="-145" r="10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/>
              <p:cNvSpPr txBox="1"/>
              <p:nvPr/>
            </p:nvSpPr>
            <p:spPr>
              <a:xfrm>
                <a:off x="5909650" y="3367099"/>
                <a:ext cx="2542909" cy="9839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/>
                    </a:solidFill>
                  </a:rPr>
                  <a:t>Genearte a key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altLang="zh-CN" sz="14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1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altLang="zh-CN" sz="1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𝑬𝒏𝒄</m:t>
                    </m:r>
                    <m:d>
                      <m:dPr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𝒑𝒖𝒃</m:t>
                            </m:r>
                          </m:sub>
                        </m:s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sub>
                    </m:sSub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650" y="3367099"/>
                <a:ext cx="2542909" cy="983932"/>
              </a:xfrm>
              <a:prstGeom prst="rect">
                <a:avLst/>
              </a:prstGeom>
              <a:blipFill rotWithShape="1">
                <a:blip r:embed="rId4"/>
                <a:stretch>
                  <a:fillRect l="-13" t="-1001" r="3" b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/>
          <p:cNvCxnSpPr/>
          <p:nvPr/>
        </p:nvCxnSpPr>
        <p:spPr>
          <a:xfrm>
            <a:off x="3599892" y="3860012"/>
            <a:ext cx="194421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内容占位符 2"/>
              <p:cNvSpPr txBox="1"/>
              <p:nvPr/>
            </p:nvSpPr>
            <p:spPr>
              <a:xfrm>
                <a:off x="3779912" y="3505572"/>
                <a:ext cx="1584176" cy="353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altLang="zh-CN" sz="1600" b="1" baseline="-25000" dirty="0">
                  <a:latin typeface="+mn-lt"/>
                </a:endParaRPr>
              </a:p>
            </p:txBody>
          </p:sp>
        </mc:Choice>
        <mc:Fallback>
          <p:sp>
            <p:nvSpPr>
              <p:cNvPr id="2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3505572"/>
                <a:ext cx="1584176" cy="353493"/>
              </a:xfrm>
              <a:prstGeom prst="rect">
                <a:avLst/>
              </a:prstGeom>
              <a:blipFill rotWithShape="1">
                <a:blip r:embed="rId5"/>
                <a:stretch>
                  <a:fillRect l="-25" t="-105" r="15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内容占位符 2"/>
              <p:cNvSpPr txBox="1"/>
              <p:nvPr/>
            </p:nvSpPr>
            <p:spPr>
              <a:xfrm>
                <a:off x="761971" y="4092826"/>
                <a:ext cx="2879127" cy="1778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𝑫𝒆𝒄</m:t>
                    </m:r>
                    <m:d>
                      <m:dPr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𝒑𝒓𝒗</m:t>
                            </m:r>
                          </m:sub>
                        </m:s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𝑫𝒆𝒄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𝒑𝒓𝒗</m:t>
                            </m:r>
                          </m:sub>
                        </m:sSub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𝑬𝒏𝒄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𝑬𝒏𝒄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71" y="4092826"/>
                <a:ext cx="2879127" cy="1778203"/>
              </a:xfrm>
              <a:prstGeom prst="rect">
                <a:avLst/>
              </a:prstGeom>
              <a:blipFill rotWithShape="1">
                <a:blip r:embed="rId6"/>
                <a:stretch>
                  <a:fillRect l="-21" t="-14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/>
          <p:cNvCxnSpPr/>
          <p:nvPr/>
        </p:nvCxnSpPr>
        <p:spPr>
          <a:xfrm>
            <a:off x="3599892" y="4981927"/>
            <a:ext cx="194421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内容占位符 2"/>
              <p:cNvSpPr txBox="1"/>
              <p:nvPr/>
            </p:nvSpPr>
            <p:spPr>
              <a:xfrm>
                <a:off x="3779912" y="4607026"/>
                <a:ext cx="1584176" cy="353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sz="1600" b="1" baseline="-25000" dirty="0">
                  <a:latin typeface="+mn-lt"/>
                </a:endParaRPr>
              </a:p>
            </p:txBody>
          </p:sp>
        </mc:Choice>
        <mc:Fallback>
          <p:sp>
            <p:nvSpPr>
              <p:cNvPr id="2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607026"/>
                <a:ext cx="1584176" cy="353493"/>
              </a:xfrm>
              <a:prstGeom prst="rect">
                <a:avLst/>
              </a:prstGeom>
              <a:blipFill rotWithShape="1">
                <a:blip r:embed="rId7"/>
                <a:stretch>
                  <a:fillRect l="-25" t="-29" r="15" b="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内容占位符 2"/>
              <p:cNvSpPr txBox="1"/>
              <p:nvPr/>
            </p:nvSpPr>
            <p:spPr>
              <a:xfrm>
                <a:off x="5866150" y="4805181"/>
                <a:ext cx="2542909" cy="3534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sub>
                    </m:sSub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𝑫𝒆𝒄</m:t>
                    </m:r>
                    <m:d>
                      <m:dPr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150" y="4805181"/>
                <a:ext cx="2542909" cy="353492"/>
              </a:xfrm>
              <a:prstGeom prst="rect">
                <a:avLst/>
              </a:prstGeom>
              <a:blipFill rotWithShape="1">
                <a:blip r:embed="rId8"/>
                <a:stretch>
                  <a:fillRect l="-1" t="-38" r="15" b="-3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4" y="1636971"/>
            <a:ext cx="720000" cy="72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80" y="1633364"/>
            <a:ext cx="720000" cy="720000"/>
          </a:xfrm>
          <a:prstGeom prst="rect">
            <a:avLst/>
          </a:prstGeom>
        </p:spPr>
      </p:pic>
      <p:sp>
        <p:nvSpPr>
          <p:cNvPr id="23" name="内容占位符 2"/>
          <p:cNvSpPr txBox="1"/>
          <p:nvPr/>
        </p:nvSpPr>
        <p:spPr>
          <a:xfrm>
            <a:off x="1902594" y="2230365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27" name="内容占位符 2"/>
          <p:cNvSpPr txBox="1"/>
          <p:nvPr/>
        </p:nvSpPr>
        <p:spPr>
          <a:xfrm>
            <a:off x="6345080" y="2215250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</a:t>
            </a:r>
            <a:endParaRPr kumimoji="1" lang="en-GB" altLang="zh-CN" sz="1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More OT Protocols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457200" y="1179624"/>
            <a:ext cx="8229600" cy="4164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Different numbers of selected messages</a:t>
            </a:r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1-out-of-2 OT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1-out-of-n OT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k-out-of-n OT</a:t>
            </a:r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Implementation method</a:t>
            </a:r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Non-adaptive OT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Adaptive OT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Publicly Verifiable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OT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…</a:t>
            </a:r>
            <a:endParaRPr lang="en-US" altLang="zh-CN" sz="1800" dirty="0">
              <a:solidFill>
                <a:schemeClr val="tx1"/>
              </a:solidFill>
              <a:latin typeface="+mn-lt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DP(</a:t>
            </a:r>
            <a:r>
              <a:rPr lang="zh-CN" altLang="en-US" dirty="0"/>
              <a:t>差分隐私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Differential privacy</a:t>
            </a:r>
            <a:endParaRPr lang="en-US" altLang="zh-CN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Problem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14" name="内容占位符 2"/>
          <p:cNvSpPr txBox="1"/>
          <p:nvPr/>
        </p:nvSpPr>
        <p:spPr>
          <a:xfrm>
            <a:off x="171822" y="3441860"/>
            <a:ext cx="8229600" cy="2558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Alice can perform queries on Bob</a:t>
            </a:r>
            <a:r>
              <a:rPr lang="en-US" altLang="zh-CN" sz="2000" dirty="0">
                <a:latin typeface="+mn-lt"/>
              </a:rPr>
              <a:t>’</a:t>
            </a:r>
            <a:r>
              <a:rPr lang="en-US" altLang="zh-CN" sz="2000" dirty="0"/>
              <a:t>s database, </a:t>
            </a:r>
            <a:r>
              <a:rPr lang="en-US" altLang="zh-CN" sz="2000" dirty="0">
                <a:solidFill>
                  <a:srgbClr val="FF0000"/>
                </a:solidFill>
              </a:rPr>
              <a:t>but cannot access a single database entry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6753" y="2096975"/>
            <a:ext cx="725007" cy="9839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25" y="2057140"/>
            <a:ext cx="756875" cy="1063609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876256" y="1374033"/>
          <a:ext cx="1996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033"/>
                <a:gridCol w="998033"/>
              </a:tblGrid>
              <a:tr h="29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Name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/>
                        <a:t>Alice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Bob</a:t>
                      </a:r>
                      <a:endParaRPr lang="zh-CN" alt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baseline="0"/>
                        <a:t>Brown</a:t>
                      </a:r>
                      <a:endParaRPr lang="zh-CN" alt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aseline="0"/>
                        <a:t>Tom</a:t>
                      </a:r>
                      <a:endParaRPr lang="zh-CN" alt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120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" name="直线箭头连接符 23"/>
          <p:cNvCxnSpPr/>
          <p:nvPr/>
        </p:nvCxnSpPr>
        <p:spPr>
          <a:xfrm>
            <a:off x="2577409" y="2270274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9"/>
          <p:cNvSpPr/>
          <p:nvPr/>
        </p:nvSpPr>
        <p:spPr>
          <a:xfrm>
            <a:off x="2577409" y="1921396"/>
            <a:ext cx="2930695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SUM(Salary)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>
            <a:off x="2577409" y="2765824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9"/>
          <p:cNvSpPr/>
          <p:nvPr/>
        </p:nvSpPr>
        <p:spPr>
          <a:xfrm>
            <a:off x="2577409" y="2416946"/>
            <a:ext cx="2930695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500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Problem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14" name="内容占位符 2"/>
          <p:cNvSpPr txBox="1"/>
          <p:nvPr/>
        </p:nvSpPr>
        <p:spPr>
          <a:xfrm>
            <a:off x="171822" y="3441860"/>
            <a:ext cx="8229600" cy="2558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Alice can perform queries on Bob</a:t>
            </a:r>
            <a:r>
              <a:rPr lang="en-US" altLang="zh-CN" sz="2000" dirty="0">
                <a:latin typeface="+mn-lt"/>
              </a:rPr>
              <a:t>’</a:t>
            </a:r>
            <a:r>
              <a:rPr lang="en-US" altLang="zh-CN" sz="2000" dirty="0"/>
              <a:t>s database, but cannot access a single database entry</a:t>
            </a:r>
            <a:endParaRPr lang="en-US" altLang="zh-CN" sz="2000" dirty="0"/>
          </a:p>
          <a:p>
            <a:pPr lvl="1"/>
            <a:r>
              <a:rPr lang="en-US" altLang="zh-CN" sz="1800" dirty="0">
                <a:solidFill>
                  <a:srgbClr val="FF0000"/>
                </a:solidFill>
              </a:rPr>
              <a:t>Naïve</a:t>
            </a:r>
            <a:r>
              <a:rPr lang="en-US" altLang="zh-CN" sz="1800" dirty="0"/>
              <a:t> method: </a:t>
            </a:r>
            <a:r>
              <a:rPr lang="en-US" altLang="zh-CN" sz="1800" dirty="0">
                <a:solidFill>
                  <a:srgbClr val="FF0000"/>
                </a:solidFill>
              </a:rPr>
              <a:t>reject Alice to access single entry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6753" y="2096975"/>
            <a:ext cx="725007" cy="9839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25" y="2057140"/>
            <a:ext cx="756875" cy="1063609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876256" y="1374033"/>
          <a:ext cx="1996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033"/>
                <a:gridCol w="998033"/>
              </a:tblGrid>
              <a:tr h="29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Name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/>
                        <a:t>Alice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Bob</a:t>
                      </a:r>
                      <a:endParaRPr lang="zh-CN" alt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baseline="0"/>
                        <a:t>Brown</a:t>
                      </a:r>
                      <a:endParaRPr lang="zh-CN" alt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aseline="0"/>
                        <a:t>Tom</a:t>
                      </a:r>
                      <a:endParaRPr lang="zh-CN" alt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120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" name="直线箭头连接符 23"/>
          <p:cNvCxnSpPr/>
          <p:nvPr/>
        </p:nvCxnSpPr>
        <p:spPr>
          <a:xfrm>
            <a:off x="2577409" y="2270274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9"/>
          <p:cNvSpPr/>
          <p:nvPr/>
        </p:nvSpPr>
        <p:spPr>
          <a:xfrm>
            <a:off x="2206552" y="1909536"/>
            <a:ext cx="367240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SUM(Salary) where Name == </a:t>
            </a:r>
            <a:r>
              <a:rPr lang="zh-CN" altLang="en-US" sz="1665" dirty="0">
                <a:latin typeface="Candara" panose="020E0502030303020204"/>
                <a:cs typeface="Candara" panose="020E0502030303020204"/>
              </a:rPr>
              <a:t>“</a:t>
            </a:r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Tom”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>
            <a:off x="2577409" y="2765824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9"/>
          <p:cNvSpPr/>
          <p:nvPr/>
        </p:nvSpPr>
        <p:spPr>
          <a:xfrm>
            <a:off x="2577409" y="2416946"/>
            <a:ext cx="2930695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Reject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Problem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14" name="内容占位符 2"/>
          <p:cNvSpPr txBox="1"/>
          <p:nvPr/>
        </p:nvSpPr>
        <p:spPr>
          <a:xfrm>
            <a:off x="171822" y="3441860"/>
            <a:ext cx="8229600" cy="2558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Alice can perform queries on Bob</a:t>
            </a:r>
            <a:r>
              <a:rPr lang="en-US" altLang="zh-CN" sz="2000" dirty="0">
                <a:latin typeface="+mn-lt"/>
              </a:rPr>
              <a:t>’</a:t>
            </a:r>
            <a:r>
              <a:rPr lang="en-US" altLang="zh-CN" sz="2000" dirty="0"/>
              <a:t>s database, but cannot access a single database entry</a:t>
            </a:r>
            <a:endParaRPr lang="en-US" altLang="zh-CN" sz="2000" dirty="0"/>
          </a:p>
          <a:p>
            <a:pPr lvl="1"/>
            <a:r>
              <a:rPr lang="en-US" altLang="zh-CN" sz="1800" dirty="0"/>
              <a:t>Naïve method: reject Alice to access single entry</a:t>
            </a:r>
            <a:endParaRPr lang="en-US" altLang="zh-CN" sz="1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6753" y="2096975"/>
            <a:ext cx="725007" cy="9839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25" y="2057140"/>
            <a:ext cx="756875" cy="1063609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876256" y="1374033"/>
          <a:ext cx="1996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033"/>
                <a:gridCol w="998033"/>
              </a:tblGrid>
              <a:tr h="29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Name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/>
                        <a:t>Alice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Bob</a:t>
                      </a:r>
                      <a:endParaRPr lang="zh-CN" alt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baseline="0"/>
                        <a:t>Brown</a:t>
                      </a:r>
                      <a:endParaRPr lang="zh-CN" alt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aseline="0"/>
                        <a:t>Tom</a:t>
                      </a:r>
                      <a:endParaRPr lang="zh-CN" alt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120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" name="直线箭头连接符 23"/>
          <p:cNvCxnSpPr/>
          <p:nvPr/>
        </p:nvCxnSpPr>
        <p:spPr>
          <a:xfrm>
            <a:off x="2577409" y="1922094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9"/>
          <p:cNvSpPr/>
          <p:nvPr/>
        </p:nvSpPr>
        <p:spPr>
          <a:xfrm>
            <a:off x="2206552" y="1561356"/>
            <a:ext cx="367240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SUM(Salary)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>
            <a:off x="2577409" y="2293296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9"/>
          <p:cNvSpPr/>
          <p:nvPr/>
        </p:nvSpPr>
        <p:spPr>
          <a:xfrm>
            <a:off x="2577409" y="1944418"/>
            <a:ext cx="2930695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500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2577409" y="2729077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9"/>
          <p:cNvSpPr/>
          <p:nvPr/>
        </p:nvSpPr>
        <p:spPr>
          <a:xfrm>
            <a:off x="2206552" y="2368339"/>
            <a:ext cx="367240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SUM(Salary) where Name != “Tom”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2577409" y="3100279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9"/>
          <p:cNvSpPr/>
          <p:nvPr/>
        </p:nvSpPr>
        <p:spPr>
          <a:xfrm>
            <a:off x="2577409" y="2751401"/>
            <a:ext cx="2930695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380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sp>
        <p:nvSpPr>
          <p:cNvPr id="19" name="椭圆形标注 18"/>
          <p:cNvSpPr/>
          <p:nvPr/>
        </p:nvSpPr>
        <p:spPr>
          <a:xfrm>
            <a:off x="0" y="1066445"/>
            <a:ext cx="1944216" cy="855649"/>
          </a:xfrm>
          <a:prstGeom prst="wedgeEllipseCallout">
            <a:avLst>
              <a:gd name="adj1" fmla="val 46734"/>
              <a:gd name="adj2" fmla="val 814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Tom has 120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13" grpId="0"/>
      <p:bldP spid="18" grpId="0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Differential privacy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3324"/>
                <a:ext cx="8327268" cy="4023636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zh-CN" sz="2000" dirty="0"/>
                  <a:t>Allow user to perform a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</a:rPr>
                  <a:t>random function M</a:t>
                </a:r>
                <a:r>
                  <a:rPr kumimoji="1" lang="en-US" altLang="zh-CN" sz="200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/>
                  <a:t>on data set </a:t>
                </a:r>
                <a:r>
                  <a:rPr kumimoji="1" lang="en-US" altLang="zh-CN" sz="2000" b="1" dirty="0">
                    <a:solidFill>
                      <a:schemeClr val="tx1"/>
                    </a:solidFill>
                  </a:rPr>
                  <a:t>D = {a</a:t>
                </a:r>
                <a:r>
                  <a:rPr kumimoji="1" lang="en-US" altLang="zh-CN" sz="20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kumimoji="1" lang="en-US" altLang="zh-CN" sz="2000" b="1" dirty="0">
                    <a:solidFill>
                      <a:schemeClr val="tx1"/>
                    </a:solidFill>
                  </a:rPr>
                  <a:t>, … a</a:t>
                </a:r>
                <a:r>
                  <a:rPr kumimoji="1" lang="en-US" altLang="zh-CN" sz="2000" b="1" baseline="-25000" dirty="0">
                    <a:solidFill>
                      <a:schemeClr val="tx1"/>
                    </a:solidFill>
                  </a:rPr>
                  <a:t>n</a:t>
                </a:r>
                <a:r>
                  <a:rPr kumimoji="1" lang="en-US" altLang="zh-CN" sz="2000" b="1" dirty="0">
                    <a:solidFill>
                      <a:schemeClr val="tx1"/>
                    </a:solidFill>
                  </a:rPr>
                  <a:t>}</a:t>
                </a:r>
                <a:r>
                  <a:rPr kumimoji="1" lang="en-US" altLang="zh-CN" sz="2000" dirty="0"/>
                  <a:t>, but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get nothing about</a:t>
                </a:r>
                <a:r>
                  <a:rPr kumimoji="1" lang="en-US" altLang="zh-CN" sz="2000" dirty="0"/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any individual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entry of </a:t>
                </a:r>
                <a:r>
                  <a:rPr kumimoji="1" lang="en-US" altLang="zh-CN" sz="2000" b="1" dirty="0">
                    <a:solidFill>
                      <a:srgbClr val="FF0000"/>
                    </a:solidFill>
                  </a:rPr>
                  <a:t>D</a:t>
                </a:r>
                <a:endParaRPr kumimoji="1" lang="en-US" altLang="zh-CN" sz="2000" b="1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sz="2000" b="1" dirty="0">
                    <a:solidFill>
                      <a:schemeClr val="tx1"/>
                    </a:solidFill>
                  </a:rPr>
                  <a:t>M</a:t>
                </a:r>
                <a:r>
                  <a:rPr kumimoji="1" lang="en-US" altLang="zh-CN" sz="2000" dirty="0"/>
                  <a:t> is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CN" sz="2000" dirty="0"/>
                  <a:t>-DP if:</a:t>
                </a:r>
                <a:endParaRPr kumimoji="1" lang="en-US" altLang="zh-CN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kumimoji="1" lang="en-US" altLang="zh-CN" sz="1800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  <m:d>
                          <m:dPr>
                            <m:ctrlPr>
                              <a:rPr kumimoji="1"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  <m:d>
                              <m:dPr>
                                <m:ctrlPr>
                                  <a:rPr kumimoji="1"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kumimoji="1"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sup>
                    </m:sSup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CN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𝐏𝐫</m:t>
                    </m:r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d>
                      <m:dPr>
                        <m:ctrlP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kumimoji="1"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(</a:t>
                </a:r>
                <a:r>
                  <a:rPr kumimoji="1" lang="zh-CN" altLang="en-US" sz="1800" b="1" dirty="0">
                    <a:solidFill>
                      <a:schemeClr val="tx1"/>
                    </a:solidFill>
                  </a:rPr>
                  <a:t>量化可能泄露的数据量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)</a:t>
                </a:r>
                <a:r>
                  <a:rPr kumimoji="1" lang="zh-CN" altLang="en-US" sz="1800" b="1" dirty="0">
                    <a:solidFill>
                      <a:schemeClr val="tx1"/>
                    </a:solidFill>
                  </a:rPr>
                  <a:t> </a:t>
                </a:r>
                <a:br>
                  <a:rPr kumimoji="1" lang="en-US" altLang="zh-CN" sz="1800" b="1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datasets</m:t>
                      </m:r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kumimoji="1" lang="en-US" altLang="zh-CN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kumimoji="1" lang="en-US" altLang="zh-CN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𝐝𝐢𝐟𝐟𝐞𝐫</m:t>
                      </m:r>
                      <m:r>
                        <a:rPr kumimoji="1" lang="en-US" altLang="zh-CN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𝐨𝐧</m:t>
                      </m:r>
                      <m:r>
                        <a:rPr kumimoji="1" lang="en-US" altLang="zh-CN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kumimoji="1" lang="en-US" altLang="zh-CN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𝐬𝐢𝐧𝐠𝐥𝐞</m:t>
                      </m:r>
                      <m:r>
                        <a:rPr kumimoji="1" lang="en-US" altLang="zh-CN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𝐞𝐥𝐞𝐦𝐞𝐧𝐭</m:t>
                      </m:r>
                    </m:oMath>
                  </m:oMathPara>
                </a14:m>
                <a:endParaRPr kumimoji="1" lang="en-US" altLang="zh-CN" sz="1800" b="1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sz="2000" dirty="0"/>
                  <a:t>Security properties</a:t>
                </a:r>
                <a:endParaRPr kumimoji="1" lang="en-US" altLang="zh-CN" sz="2000" dirty="0"/>
              </a:p>
              <a:p>
                <a:pPr lvl="1"/>
                <a:r>
                  <a:rPr kumimoji="1" lang="en-US" altLang="zh-CN" sz="1800" dirty="0"/>
                  <a:t>Robustness to post-processing</a:t>
                </a:r>
                <a:endParaRPr kumimoji="1" lang="en-US" altLang="zh-CN" sz="1800" dirty="0"/>
              </a:p>
              <a:p>
                <a:pPr lvl="2"/>
                <a:r>
                  <a:rPr kumimoji="1" lang="en-US" altLang="zh-CN" sz="1400" b="1" dirty="0">
                    <a:solidFill>
                      <a:srgbClr val="FF0000"/>
                    </a:solidFill>
                  </a:rPr>
                  <a:t>User can perform any operation on the result of M, and get nothing about the individual entry of D</a:t>
                </a:r>
                <a:endParaRPr kumimoji="1" lang="en-US" altLang="zh-CN" sz="1400" b="1" dirty="0"/>
              </a:p>
              <a:p>
                <a:pPr lvl="1"/>
                <a:r>
                  <a:rPr kumimoji="1" lang="en-US" altLang="zh-CN" sz="1800" dirty="0"/>
                  <a:t>Composability</a:t>
                </a:r>
                <a:endParaRPr kumimoji="1" lang="en-US" altLang="zh-CN" sz="1800" dirty="0"/>
              </a:p>
              <a:p>
                <a:pPr lvl="1"/>
                <a:r>
                  <a:rPr kumimoji="1" lang="en-US" altLang="zh-CN" sz="1800" dirty="0"/>
                  <a:t>Group privacy</a:t>
                </a:r>
                <a:endParaRPr kumimoji="1" lang="en-US" altLang="zh-CN" sz="1800" dirty="0"/>
              </a:p>
              <a:p>
                <a:pPr lvl="1"/>
                <a:endParaRPr kumimoji="1" lang="en-US" altLang="zh-CN" sz="1800" dirty="0"/>
              </a:p>
            </p:txBody>
          </p:sp>
        </mc:Choice>
        <mc:Fallback>
          <p:sp>
            <p:nvSpPr>
              <p:cNvPr id="2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3324"/>
                <a:ext cx="8327268" cy="4023636"/>
              </a:xfrm>
              <a:blipFill rotWithShape="1">
                <a:blip r:embed="rId1"/>
                <a:stretch>
                  <a:fillRect t="-4" r="6" b="-13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031490" y="3282950"/>
            <a:ext cx="5680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ε</a:t>
            </a:r>
            <a:r>
              <a:rPr lang="zh-CN" altLang="en-US" sz="1600"/>
              <a:t>越大，那么</a:t>
            </a:r>
            <a:r>
              <a:rPr lang="en-US" altLang="zh-CN" sz="1600"/>
              <a:t>DP</a:t>
            </a:r>
            <a:r>
              <a:rPr lang="zh-CN" altLang="en-US" sz="1600"/>
              <a:t>算法结果越随机，那么用户就更难通过差值知道具体的某一条数据，反之则越容易。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Properties of Differential privacy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3324"/>
                <a:ext cx="8327268" cy="4212810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zh-CN" sz="2000" dirty="0"/>
                  <a:t>Robustness to post-processing</a:t>
                </a:r>
                <a:endParaRPr kumimoji="1" lang="en-US" altLang="zh-CN" sz="2000" dirty="0"/>
              </a:p>
              <a:p>
                <a:pPr lvl="1"/>
                <a:r>
                  <a:rPr kumimoji="1" lang="en-US" altLang="zh-CN" sz="1800" dirty="0"/>
                  <a:t>User can perform </a:t>
                </a:r>
                <a:r>
                  <a:rPr kumimoji="1" lang="en-US" altLang="zh-CN" sz="1800" b="1" dirty="0">
                    <a:solidFill>
                      <a:srgbClr val="C00000"/>
                    </a:solidFill>
                  </a:rPr>
                  <a:t>any operation</a:t>
                </a:r>
                <a:r>
                  <a:rPr kumimoji="1"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1800" dirty="0"/>
                  <a:t>on the result of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M</a:t>
                </a:r>
                <a:endParaRPr kumimoji="1" lang="en-US" altLang="zh-CN" sz="1800" b="1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sz="2000" dirty="0"/>
                  <a:t>Composability</a:t>
                </a:r>
                <a:endParaRPr kumimoji="1" lang="en-US" altLang="zh-CN" sz="2000" dirty="0"/>
              </a:p>
              <a:p>
                <a:pPr lvl="1"/>
                <a:r>
                  <a:rPr kumimoji="1" lang="en-US" altLang="zh-CN" sz="1800" dirty="0"/>
                  <a:t>Let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g = (M</a:t>
                </a:r>
                <a:r>
                  <a:rPr kumimoji="1" lang="en-US" altLang="zh-CN" sz="18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, … M</a:t>
                </a:r>
                <a:r>
                  <a:rPr kumimoji="1" lang="en-US" altLang="zh-CN" sz="1800" b="1" baseline="-25000" dirty="0">
                    <a:solidFill>
                      <a:schemeClr val="tx1"/>
                    </a:solidFill>
                  </a:rPr>
                  <a:t>n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)</a:t>
                </a:r>
                <a:endParaRPr kumimoji="1" lang="en-US" altLang="zh-CN" sz="1800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kumimoji="1" lang="en-US" altLang="zh-CN" sz="1800" dirty="0"/>
                  <a:t>If all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M</a:t>
                </a:r>
                <a:r>
                  <a:rPr kumimoji="1" lang="en-US" altLang="zh-CN" sz="1800" b="1" baseline="-25000" dirty="0">
                    <a:solidFill>
                      <a:schemeClr val="tx1"/>
                    </a:solidFill>
                  </a:rPr>
                  <a:t>i</a:t>
                </a:r>
                <a:r>
                  <a:rPr kumimoji="1" lang="en-US" altLang="zh-CN" sz="1800" dirty="0"/>
                  <a:t> perform on the same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D</a:t>
                </a:r>
                <a:r>
                  <a:rPr kumimoji="1" lang="en-US" altLang="zh-CN" sz="1800" dirty="0"/>
                  <a:t>, then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g</a:t>
                </a:r>
                <a:r>
                  <a:rPr kumimoji="1" lang="en-US" altLang="zh-CN" sz="18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kumimoji="1"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solidFill>
                      <a:schemeClr val="tx1"/>
                    </a:solidFill>
                  </a:rPr>
                  <a:t>-</a:t>
                </a:r>
                <a:r>
                  <a:rPr kumimoji="1" lang="en-US" altLang="zh-CN" sz="1800" dirty="0"/>
                  <a:t>DP</a:t>
                </a:r>
                <a:endParaRPr kumimoji="1" lang="en-US" altLang="zh-CN" sz="1800" dirty="0"/>
              </a:p>
              <a:p>
                <a:pPr lvl="1"/>
                <a:r>
                  <a:rPr kumimoji="1" lang="en-US" altLang="zh-CN" sz="1800" dirty="0"/>
                  <a:t>If each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M</a:t>
                </a:r>
                <a:r>
                  <a:rPr kumimoji="1" lang="en-US" altLang="zh-CN" sz="1800" b="1" baseline="-25000" dirty="0">
                    <a:solidFill>
                      <a:schemeClr val="tx1"/>
                    </a:solidFill>
                  </a:rPr>
                  <a:t>i</a:t>
                </a:r>
                <a:r>
                  <a:rPr kumimoji="1" lang="en-US" altLang="zh-CN" sz="1800" dirty="0"/>
                  <a:t> performs on the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D</a:t>
                </a:r>
                <a:r>
                  <a:rPr kumimoji="1" lang="en-US" altLang="zh-CN" sz="1800" b="1" baseline="-25000" dirty="0"/>
                  <a:t>i</a:t>
                </a:r>
                <a:r>
                  <a:rPr kumimoji="1" lang="en-US" altLang="zh-CN" sz="1800" dirty="0"/>
                  <a:t>, then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g</a:t>
                </a:r>
                <a:r>
                  <a:rPr kumimoji="1" lang="en-US" altLang="zh-CN" sz="18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  <m: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kumimoji="1"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kumimoji="1"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>
                    <a:solidFill>
                      <a:schemeClr val="tx1"/>
                    </a:solidFill>
                  </a:rPr>
                  <a:t>-</a:t>
                </a:r>
                <a:r>
                  <a:rPr kumimoji="1" lang="en-US" altLang="zh-CN" sz="1800" dirty="0"/>
                  <a:t>DP</a:t>
                </a:r>
                <a:endParaRPr kumimoji="1" lang="en-US" altLang="zh-CN" sz="1800" dirty="0"/>
              </a:p>
              <a:p>
                <a:r>
                  <a:rPr kumimoji="1" lang="en-US" altLang="zh-CN" sz="2000" dirty="0"/>
                  <a:t>Group privacy</a:t>
                </a:r>
                <a:endParaRPr kumimoji="1" lang="en-US" altLang="zh-CN" sz="2000" dirty="0"/>
              </a:p>
              <a:p>
                <a:pPr lvl="1"/>
                <a:r>
                  <a:rPr kumimoji="1" lang="en-US" altLang="zh-CN" sz="1800" dirty="0"/>
                  <a:t>If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M</a:t>
                </a:r>
                <a:r>
                  <a:rPr kumimoji="1" lang="en-US" altLang="zh-CN" sz="1800" dirty="0"/>
                  <a:t> is 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CN" sz="1800" dirty="0"/>
                  <a:t>-DP for all datasets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D</a:t>
                </a:r>
                <a:r>
                  <a:rPr kumimoji="1" lang="en-US" altLang="zh-CN" sz="1800" dirty="0"/>
                  <a:t> and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D</a:t>
                </a:r>
                <a:r>
                  <a:rPr kumimoji="1" lang="en-US" altLang="zh-CN" sz="1800" b="1" baseline="30000" dirty="0">
                    <a:solidFill>
                      <a:schemeClr val="tx1"/>
                    </a:solidFill>
                    <a:latin typeface="+mn-lt"/>
                  </a:rPr>
                  <a:t>’</a:t>
                </a:r>
                <a:r>
                  <a:rPr kumimoji="1" lang="en-US" altLang="zh-CN" sz="1800" dirty="0"/>
                  <a:t> that differ on one element</a:t>
                </a:r>
                <a:endParaRPr kumimoji="1" lang="en-US" altLang="zh-CN" sz="1800" dirty="0"/>
              </a:p>
              <a:p>
                <a:pPr lvl="1"/>
                <a:r>
                  <a:rPr kumimoji="1" lang="en-US" altLang="zh-CN" sz="1800" dirty="0"/>
                  <a:t>-&gt;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M</a:t>
                </a:r>
                <a:r>
                  <a:rPr kumimoji="1" lang="en-US" altLang="zh-CN" sz="1800" dirty="0"/>
                  <a:t> is 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c</a:t>
                </a:r>
                <a:r>
                  <a:rPr kumimoji="1" lang="en-US" altLang="zh-CN" sz="1800" dirty="0"/>
                  <a:t>-DP for all datasets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D</a:t>
                </a:r>
                <a:r>
                  <a:rPr kumimoji="1" lang="en-US" altLang="zh-CN" sz="1800" dirty="0"/>
                  <a:t> and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</a:rPr>
                  <a:t>D</a:t>
                </a:r>
                <a:r>
                  <a:rPr kumimoji="1" lang="en-US" altLang="zh-CN" sz="1800" b="1" baseline="30000" dirty="0">
                    <a:solidFill>
                      <a:schemeClr val="tx1"/>
                    </a:solidFill>
                    <a:latin typeface="+mn-lt"/>
                  </a:rPr>
                  <a:t>’</a:t>
                </a:r>
                <a:r>
                  <a:rPr kumimoji="1" lang="en-US" altLang="zh-CN" sz="1800" dirty="0"/>
                  <a:t> that </a:t>
                </a:r>
                <a:r>
                  <a:rPr kumimoji="1" lang="en-US" altLang="zh-CN" sz="1800" dirty="0">
                    <a:solidFill>
                      <a:srgbClr val="FF0000"/>
                    </a:solidFill>
                  </a:rPr>
                  <a:t>differ 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c</a:t>
                </a:r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elements</a:t>
                </a:r>
                <a:endParaRPr kumimoji="1" lang="en-US" altLang="zh-CN" sz="1800" dirty="0"/>
              </a:p>
              <a:p>
                <a:pPr lvl="1"/>
                <a:endParaRPr kumimoji="1" lang="en-US" altLang="zh-CN" sz="2000" dirty="0"/>
              </a:p>
            </p:txBody>
          </p:sp>
        </mc:Choice>
        <mc:Fallback>
          <p:sp>
            <p:nvSpPr>
              <p:cNvPr id="2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3324"/>
                <a:ext cx="8327268" cy="4212810"/>
              </a:xfrm>
              <a:blipFill rotWithShape="1">
                <a:blip r:embed="rId1"/>
                <a:stretch>
                  <a:fillRect t="-4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How to Implement a </a:t>
            </a:r>
            <a:r>
              <a:rPr kumimoji="1" lang="en-US" altLang="zh-CN" dirty="0"/>
              <a:t>DP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327268" cy="3394472"/>
          </a:xfrm>
        </p:spPr>
        <p:txBody>
          <a:bodyPr>
            <a:noAutofit/>
          </a:bodyPr>
          <a:lstStyle/>
          <a:p>
            <a:r>
              <a:rPr kumimoji="1" lang="en-US" altLang="zh-CN" sz="2000" dirty="0"/>
              <a:t>Adding noisy to the function that we want to compute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Translate the function </a:t>
            </a:r>
            <a:r>
              <a:rPr kumimoji="1" lang="en-US" altLang="zh-CN" sz="1800" b="1" dirty="0"/>
              <a:t>f</a:t>
            </a:r>
            <a:r>
              <a:rPr kumimoji="1" lang="en-US" altLang="zh-CN" sz="1800" dirty="0"/>
              <a:t> to a </a:t>
            </a:r>
            <a:r>
              <a:rPr kumimoji="1" lang="en-US" altLang="zh-CN" sz="1800" dirty="0">
                <a:solidFill>
                  <a:schemeClr val="accent1"/>
                </a:solidFill>
              </a:rPr>
              <a:t>random algorithm</a:t>
            </a:r>
            <a:r>
              <a:rPr kumimoji="1" lang="en-US" altLang="zh-CN" sz="1800" dirty="0">
                <a:solidFill>
                  <a:srgbClr val="0096FF"/>
                </a:solidFill>
              </a:rPr>
              <a:t> </a:t>
            </a:r>
            <a:r>
              <a:rPr kumimoji="1" lang="en-US" altLang="zh-CN" sz="1800" b="1" dirty="0"/>
              <a:t>M(</a:t>
            </a:r>
            <a:r>
              <a:rPr kumimoji="1" lang="zh-CN" altLang="en-US" sz="1800" b="1" dirty="0"/>
              <a:t>消除结果的确定性，从而使得很难通过数据差值的方式来获取一些</a:t>
            </a:r>
            <a:r>
              <a:rPr kumimoji="1" lang="en-US" altLang="zh-CN" sz="1800" b="1" dirty="0"/>
              <a:t>private data)</a:t>
            </a:r>
            <a:endParaRPr kumimoji="1" lang="en-US" altLang="zh-CN" sz="1800" b="1" dirty="0"/>
          </a:p>
          <a:p>
            <a:r>
              <a:rPr kumimoji="1" lang="en-US" altLang="zh-CN" sz="2000" dirty="0"/>
              <a:t>Existing Mechanism 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Laplace mechanism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Gaussian mechanism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…</a:t>
            </a:r>
            <a:endParaRPr kumimoji="1" lang="en-US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When DP is Enabled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14" name="内容占位符 2"/>
          <p:cNvSpPr txBox="1"/>
          <p:nvPr/>
        </p:nvSpPr>
        <p:spPr>
          <a:xfrm>
            <a:off x="171822" y="3441860"/>
            <a:ext cx="8229600" cy="2558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944" y="2961071"/>
            <a:ext cx="725007" cy="9839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516" y="2921236"/>
            <a:ext cx="756875" cy="1063609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891447" y="2238129"/>
          <a:ext cx="1996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033"/>
                <a:gridCol w="998033"/>
              </a:tblGrid>
              <a:tr h="29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Name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/>
                        <a:t>Alice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Bob</a:t>
                      </a:r>
                      <a:endParaRPr lang="zh-CN" alt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baseline="0"/>
                        <a:t>Brown</a:t>
                      </a:r>
                      <a:endParaRPr lang="zh-CN" alt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</a:t>
                      </a:r>
                      <a:endParaRPr lang="zh-CN" altLang="en-US" sz="1600" dirty="0"/>
                    </a:p>
                  </a:txBody>
                  <a:tcPr/>
                </a:tc>
              </a:tr>
              <a:tr h="293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aseline="0"/>
                        <a:t>Tom</a:t>
                      </a:r>
                      <a:endParaRPr lang="zh-CN" alt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120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" name="直线箭头连接符 23"/>
          <p:cNvCxnSpPr/>
          <p:nvPr/>
        </p:nvCxnSpPr>
        <p:spPr>
          <a:xfrm>
            <a:off x="2592600" y="2786190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9"/>
          <p:cNvSpPr/>
          <p:nvPr/>
        </p:nvSpPr>
        <p:spPr>
          <a:xfrm>
            <a:off x="2221743" y="2425452"/>
            <a:ext cx="367240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SUM(Salary)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>
            <a:off x="2592600" y="3157392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9"/>
          <p:cNvSpPr/>
          <p:nvPr/>
        </p:nvSpPr>
        <p:spPr>
          <a:xfrm>
            <a:off x="2592600" y="2808514"/>
            <a:ext cx="2930695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~480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2592600" y="3593173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9"/>
          <p:cNvSpPr/>
          <p:nvPr/>
        </p:nvSpPr>
        <p:spPr>
          <a:xfrm>
            <a:off x="2221743" y="3232435"/>
            <a:ext cx="367240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SUM(Salary) where Name != “Tom”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2592600" y="3964375"/>
            <a:ext cx="29306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9"/>
          <p:cNvSpPr/>
          <p:nvPr/>
        </p:nvSpPr>
        <p:spPr>
          <a:xfrm>
            <a:off x="2592600" y="3615497"/>
            <a:ext cx="2930695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5" dirty="0">
                <a:latin typeface="Candara" panose="020E0502030303020204"/>
                <a:cs typeface="Candara" panose="020E0502030303020204"/>
              </a:rPr>
              <a:t>~480</a:t>
            </a:r>
            <a:endParaRPr lang="en-US" altLang="zh-CN" sz="1500" dirty="0">
              <a:latin typeface="Candara" panose="020E0502030303020204"/>
              <a:cs typeface="Candara" panose="020E0502030303020204"/>
            </a:endParaRPr>
          </a:p>
        </p:txBody>
      </p:sp>
      <p:sp>
        <p:nvSpPr>
          <p:cNvPr id="19" name="椭圆形标注 18"/>
          <p:cNvSpPr/>
          <p:nvPr/>
        </p:nvSpPr>
        <p:spPr>
          <a:xfrm>
            <a:off x="15191" y="1930541"/>
            <a:ext cx="1944216" cy="855649"/>
          </a:xfrm>
          <a:prstGeom prst="wedgeEllipseCallout">
            <a:avLst>
              <a:gd name="adj1" fmla="val 46734"/>
              <a:gd name="adj2" fmla="val 814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…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13" grpId="0"/>
      <p:bldP spid="18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654" y="229263"/>
            <a:ext cx="7269480" cy="994172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The Price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Free</a:t>
            </a:r>
            <a:r>
              <a:rPr lang="en-US" sz="3200" dirty="0"/>
              <a:t>: Privacy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3948" y="995023"/>
            <a:ext cx="2370044" cy="1809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6" y="1223435"/>
            <a:ext cx="2905126" cy="1633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02" y="528480"/>
            <a:ext cx="3288411" cy="4920615"/>
          </a:xfrm>
          <a:prstGeom prst="rect">
            <a:avLst/>
          </a:prstGeom>
        </p:spPr>
      </p:pic>
      <p:pic>
        <p:nvPicPr>
          <p:cNvPr id="6" name="Picture 5" descr="Screen Shot 2016-09-22 at 4.0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31" y="2600076"/>
            <a:ext cx="6075854" cy="880758"/>
          </a:xfrm>
          <a:prstGeom prst="rect">
            <a:avLst/>
          </a:prstGeom>
        </p:spPr>
      </p:pic>
      <p:sp>
        <p:nvSpPr>
          <p:cNvPr id="3" name="AutoShape 2" descr="Facebook, News, Facebook says 100 developers may have improperly accessed user data"/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12" y="3570265"/>
            <a:ext cx="3563888" cy="200443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Secret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Secret Sharing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58084"/>
            <a:ext cx="8061211" cy="3886028"/>
          </a:xfrm>
        </p:spPr>
        <p:txBody>
          <a:bodyPr>
            <a:normAutofit/>
          </a:bodyPr>
          <a:lstStyle/>
          <a:p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Introduced by Adi Shamir, 1979</a:t>
            </a:r>
            <a:endParaRPr kumimoji="1" lang="en-US" altLang="zh-CN" sz="2000" b="0" dirty="0">
              <a:solidFill>
                <a:schemeClr val="tx1"/>
              </a:solidFill>
              <a:latin typeface="+mn-lt"/>
            </a:endParaRPr>
          </a:p>
          <a:p>
            <a:r>
              <a:rPr kumimoji="1" lang="en-US" altLang="zh-CN" sz="2000" b="0" dirty="0">
                <a:solidFill>
                  <a:srgbClr val="C00000"/>
                </a:solidFill>
                <a:latin typeface="+mn-lt"/>
              </a:rPr>
              <a:t>Key Insight: </a:t>
            </a:r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One point constructs </a:t>
            </a:r>
            <a:r>
              <a:rPr kumimoji="1" lang="en-US" altLang="zh-CN" sz="2000" b="0" dirty="0">
                <a:solidFill>
                  <a:srgbClr val="FF0000"/>
                </a:solidFill>
                <a:latin typeface="+mn-lt"/>
              </a:rPr>
              <a:t>infinite number of lines</a:t>
            </a:r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, two points construct only one line</a:t>
            </a:r>
            <a:endParaRPr kumimoji="1" lang="en-US" altLang="zh-CN" sz="2000" b="0" dirty="0">
              <a:solidFill>
                <a:schemeClr val="tx1"/>
              </a:solidFill>
              <a:latin typeface="+mn-lt"/>
            </a:endParaRPr>
          </a:p>
          <a:p>
            <a:r>
              <a:rPr kumimoji="1" lang="en-US" altLang="zh-CN" sz="2000" b="0" dirty="0">
                <a:solidFill>
                  <a:srgbClr val="C00000"/>
                </a:solidFill>
                <a:latin typeface="+mn-lt"/>
              </a:rPr>
              <a:t>Key Idea</a:t>
            </a:r>
            <a:r>
              <a:rPr kumimoji="1" lang="en-US" altLang="zh-CN" sz="2000" b="0" dirty="0">
                <a:latin typeface="+mn-lt"/>
              </a:rPr>
              <a:t>: </a:t>
            </a:r>
            <a:r>
              <a:rPr kumimoji="1" lang="en-US" altLang="zh-CN" sz="2000" b="0" dirty="0">
                <a:solidFill>
                  <a:srgbClr val="FF0000"/>
                </a:solidFill>
                <a:latin typeface="+mn-lt"/>
              </a:rPr>
              <a:t>Split a secret data into </a:t>
            </a:r>
            <a:r>
              <a:rPr kumimoji="1" lang="en-US" altLang="zh-CN" sz="2000" b="0" i="1" dirty="0">
                <a:solidFill>
                  <a:srgbClr val="FF0000"/>
                </a:solidFill>
                <a:latin typeface="+mn-lt"/>
              </a:rPr>
              <a:t>n</a:t>
            </a:r>
            <a:r>
              <a:rPr kumimoji="1" lang="en-US" altLang="zh-CN" sz="2000" b="0" dirty="0">
                <a:solidFill>
                  <a:srgbClr val="FF0000"/>
                </a:solidFill>
                <a:latin typeface="+mn-lt"/>
              </a:rPr>
              <a:t> shares</a:t>
            </a:r>
            <a:r>
              <a:rPr kumimoji="1" lang="en-US" altLang="zh-CN" sz="2000" b="0" dirty="0">
                <a:latin typeface="+mn-lt"/>
              </a:rPr>
              <a:t>, at least </a:t>
            </a:r>
            <a:r>
              <a:rPr kumimoji="1" lang="en-US" altLang="zh-CN" sz="2000" b="0" i="1" dirty="0">
                <a:latin typeface="+mn-lt"/>
              </a:rPr>
              <a:t>k</a:t>
            </a:r>
            <a:r>
              <a:rPr kumimoji="1" lang="en-US" altLang="zh-CN" sz="2000" b="0" dirty="0">
                <a:latin typeface="+mn-lt"/>
              </a:rPr>
              <a:t> shares can reconstruct the secret ((</a:t>
            </a:r>
            <a:r>
              <a:rPr kumimoji="1" lang="en-US" altLang="zh-CN" sz="2000" b="0" i="1" dirty="0" err="1">
                <a:latin typeface="+mn-lt"/>
              </a:rPr>
              <a:t>k</a:t>
            </a:r>
            <a:r>
              <a:rPr kumimoji="1" lang="en-US" altLang="zh-CN" sz="2000" b="0" dirty="0" err="1">
                <a:latin typeface="+mn-lt"/>
              </a:rPr>
              <a:t>,</a:t>
            </a:r>
            <a:r>
              <a:rPr kumimoji="1" lang="en-US" altLang="zh-CN" sz="2000" b="0" i="1" dirty="0" err="1">
                <a:latin typeface="+mn-lt"/>
              </a:rPr>
              <a:t>n</a:t>
            </a:r>
            <a:r>
              <a:rPr kumimoji="1" lang="en-US" altLang="zh-CN" sz="2000" b="0" dirty="0">
                <a:latin typeface="+mn-lt"/>
              </a:rPr>
              <a:t>)-SS)</a:t>
            </a:r>
            <a:endParaRPr kumimoji="1" lang="en-US" altLang="zh-CN" sz="2000" b="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Secret Sharing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213" y="1233895"/>
            <a:ext cx="4663414" cy="57589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1500" dirty="0">
                <a:solidFill>
                  <a:srgbClr val="C00000"/>
                </a:solidFill>
                <a:latin typeface="+mn-lt"/>
              </a:rPr>
              <a:t>Secret-Share Creation:</a:t>
            </a:r>
            <a:endParaRPr kumimoji="1" lang="en-US" altLang="zh-CN" sz="1500" dirty="0">
              <a:solidFill>
                <a:srgbClr val="C00000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1500" b="0" dirty="0">
                <a:solidFill>
                  <a:schemeClr val="tx1"/>
                </a:solidFill>
                <a:latin typeface="+mn-lt"/>
              </a:rPr>
              <a:t>(under the assumption that </a:t>
            </a:r>
            <a:r>
              <a:rPr kumimoji="1" lang="en-US" altLang="zh-CN" sz="1500" b="0" dirty="0">
                <a:solidFill>
                  <a:srgbClr val="FF0000"/>
                </a:solidFill>
                <a:latin typeface="+mn-lt"/>
              </a:rPr>
              <a:t>no part will collude</a:t>
            </a:r>
            <a:r>
              <a:rPr kumimoji="1" lang="en-US" altLang="zh-CN" sz="1500" b="0" dirty="0">
                <a:solidFill>
                  <a:schemeClr val="tx1"/>
                </a:solidFill>
                <a:latin typeface="+mn-lt"/>
              </a:rPr>
              <a:t>)</a:t>
            </a:r>
            <a:endParaRPr kumimoji="1" lang="en-US" altLang="zh-CN" sz="1500" b="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sz="1500" b="0" dirty="0">
                <a:solidFill>
                  <a:schemeClr val="tx1"/>
                </a:solidFill>
                <a:latin typeface="+mn-lt"/>
              </a:rPr>
              <a:t>这个前提很重要，不然的话，单个</a:t>
            </a:r>
            <a:r>
              <a:rPr kumimoji="1" lang="en-US" altLang="zh-CN" sz="1500" b="0" dirty="0">
                <a:solidFill>
                  <a:schemeClr val="tx1"/>
                </a:solidFill>
                <a:latin typeface="+mn-lt"/>
              </a:rPr>
              <a:t>share</a:t>
            </a:r>
            <a:r>
              <a:rPr kumimoji="1" lang="zh-CN" altLang="en-US" sz="1500" b="0" dirty="0">
                <a:solidFill>
                  <a:schemeClr val="tx1"/>
                </a:solidFill>
                <a:latin typeface="+mn-lt"/>
              </a:rPr>
              <a:t>可以通过与其他</a:t>
            </a:r>
            <a:r>
              <a:rPr kumimoji="1" lang="en-US" altLang="zh-CN" sz="1500" b="0" dirty="0">
                <a:solidFill>
                  <a:schemeClr val="tx1"/>
                </a:solidFill>
                <a:latin typeface="+mn-lt"/>
              </a:rPr>
              <a:t>share</a:t>
            </a:r>
            <a:r>
              <a:rPr kumimoji="1" lang="zh-CN" altLang="en-US" sz="1500" b="0" dirty="0">
                <a:solidFill>
                  <a:schemeClr val="tx1"/>
                </a:solidFill>
                <a:latin typeface="+mn-lt"/>
              </a:rPr>
              <a:t>通信来获取数据</a:t>
            </a:r>
            <a:endParaRPr kumimoji="1" lang="zh-CN" altLang="en-US" sz="15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00215"/>
            <a:ext cx="502968" cy="502968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1331640" y="2606016"/>
            <a:ext cx="1728192" cy="502968"/>
          </a:xfrm>
          <a:prstGeom prst="rect">
            <a:avLst/>
          </a:prstGeom>
          <a:solidFill>
            <a:srgbClr val="BE384B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2000" b="0" dirty="0">
                <a:solidFill>
                  <a:schemeClr val="bg1"/>
                </a:solidFill>
                <a:latin typeface="+mn-lt"/>
              </a:rPr>
              <a:t>secret data </a:t>
            </a:r>
            <a:r>
              <a:rPr kumimoji="1" lang="en-US" altLang="zh-CN" sz="2000" dirty="0">
                <a:solidFill>
                  <a:schemeClr val="bg1"/>
                </a:solidFill>
                <a:latin typeface="+mn-lt"/>
              </a:rPr>
              <a:t>S</a:t>
            </a:r>
            <a:endParaRPr kumimoji="1" lang="en-GB" altLang="zh-CN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1295092" y="3602174"/>
            <a:ext cx="1872208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secret owner</a:t>
            </a:r>
            <a:endParaRPr kumimoji="1" lang="en-GB" altLang="zh-CN" sz="1800" dirty="0">
              <a:latin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4" y="1487697"/>
            <a:ext cx="502968" cy="502968"/>
          </a:xfrm>
          <a:prstGeom prst="rect">
            <a:avLst/>
          </a:prstGeom>
        </p:spPr>
      </p:pic>
      <p:sp>
        <p:nvSpPr>
          <p:cNvPr id="10" name="内容占位符 2"/>
          <p:cNvSpPr txBox="1"/>
          <p:nvPr/>
        </p:nvSpPr>
        <p:spPr>
          <a:xfrm>
            <a:off x="5874522" y="1890367"/>
            <a:ext cx="849782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1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12" name="直接箭头连接符 11"/>
          <p:cNvCxnSpPr>
            <a:stCxn id="7" idx="3"/>
            <a:endCxn id="9" idx="1"/>
          </p:cNvCxnSpPr>
          <p:nvPr/>
        </p:nvCxnSpPr>
        <p:spPr>
          <a:xfrm flipV="1">
            <a:off x="3059832" y="1739181"/>
            <a:ext cx="2978612" cy="1118319"/>
          </a:xfrm>
          <a:prstGeom prst="straightConnector1">
            <a:avLst/>
          </a:prstGeom>
          <a:ln w="15875"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2"/>
          <p:cNvSpPr txBox="1"/>
          <p:nvPr/>
        </p:nvSpPr>
        <p:spPr>
          <a:xfrm rot="20391546">
            <a:off x="4045106" y="1964156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1</a:t>
            </a:r>
            <a:endParaRPr kumimoji="1" lang="en-GB" altLang="zh-CN" sz="1600" dirty="0">
              <a:latin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4" y="2437301"/>
            <a:ext cx="502968" cy="502968"/>
          </a:xfrm>
          <a:prstGeom prst="rect">
            <a:avLst/>
          </a:prstGeom>
        </p:spPr>
      </p:pic>
      <p:sp>
        <p:nvSpPr>
          <p:cNvPr id="19" name="内容占位符 2"/>
          <p:cNvSpPr txBox="1"/>
          <p:nvPr/>
        </p:nvSpPr>
        <p:spPr>
          <a:xfrm>
            <a:off x="5827998" y="2838346"/>
            <a:ext cx="933398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2</a:t>
            </a:r>
            <a:endParaRPr kumimoji="1" lang="en-GB" altLang="zh-CN" sz="1800" dirty="0">
              <a:latin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4" y="3386905"/>
            <a:ext cx="502968" cy="502968"/>
          </a:xfrm>
          <a:prstGeom prst="rect">
            <a:avLst/>
          </a:prstGeom>
        </p:spPr>
      </p:pic>
      <p:sp>
        <p:nvSpPr>
          <p:cNvPr id="21" name="内容占位符 2"/>
          <p:cNvSpPr txBox="1"/>
          <p:nvPr/>
        </p:nvSpPr>
        <p:spPr>
          <a:xfrm>
            <a:off x="5838475" y="3795522"/>
            <a:ext cx="902906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3</a:t>
            </a:r>
            <a:endParaRPr kumimoji="1" lang="en-GB" altLang="zh-CN" sz="1800" dirty="0">
              <a:latin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95" y="4837176"/>
            <a:ext cx="502968" cy="502968"/>
          </a:xfrm>
          <a:prstGeom prst="rect">
            <a:avLst/>
          </a:prstGeom>
        </p:spPr>
      </p:pic>
      <p:sp>
        <p:nvSpPr>
          <p:cNvPr id="23" name="内容占位符 2"/>
          <p:cNvSpPr txBox="1"/>
          <p:nvPr/>
        </p:nvSpPr>
        <p:spPr>
          <a:xfrm>
            <a:off x="5857362" y="5272447"/>
            <a:ext cx="89263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n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25" name="直接箭头连接符 24"/>
          <p:cNvCxnSpPr>
            <a:stCxn id="7" idx="3"/>
            <a:endCxn id="18" idx="1"/>
          </p:cNvCxnSpPr>
          <p:nvPr/>
        </p:nvCxnSpPr>
        <p:spPr>
          <a:xfrm flipV="1">
            <a:off x="3059832" y="2688785"/>
            <a:ext cx="2978612" cy="168715"/>
          </a:xfrm>
          <a:prstGeom prst="straightConnector1">
            <a:avLst/>
          </a:prstGeom>
          <a:ln w="15875"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3"/>
            <a:endCxn id="20" idx="1"/>
          </p:cNvCxnSpPr>
          <p:nvPr/>
        </p:nvCxnSpPr>
        <p:spPr>
          <a:xfrm>
            <a:off x="3059832" y="2857500"/>
            <a:ext cx="2978612" cy="780889"/>
          </a:xfrm>
          <a:prstGeom prst="straightConnector1">
            <a:avLst/>
          </a:prstGeom>
          <a:ln w="15875"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22" idx="1"/>
          </p:cNvCxnSpPr>
          <p:nvPr/>
        </p:nvCxnSpPr>
        <p:spPr>
          <a:xfrm>
            <a:off x="3059832" y="2857500"/>
            <a:ext cx="2992363" cy="2231160"/>
          </a:xfrm>
          <a:prstGeom prst="straightConnector1">
            <a:avLst/>
          </a:prstGeom>
          <a:ln w="15875"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/>
          <p:cNvSpPr txBox="1"/>
          <p:nvPr/>
        </p:nvSpPr>
        <p:spPr>
          <a:xfrm rot="21376961">
            <a:off x="4087961" y="2443394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2</a:t>
            </a:r>
            <a:endParaRPr kumimoji="1" lang="en-GB" altLang="zh-CN" sz="1600" dirty="0">
              <a:latin typeface="+mn-lt"/>
            </a:endParaRPr>
          </a:p>
        </p:txBody>
      </p:sp>
      <p:sp>
        <p:nvSpPr>
          <p:cNvPr id="35" name="内容占位符 2"/>
          <p:cNvSpPr txBox="1"/>
          <p:nvPr/>
        </p:nvSpPr>
        <p:spPr>
          <a:xfrm rot="839739">
            <a:off x="4218388" y="2955833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3</a:t>
            </a:r>
            <a:endParaRPr kumimoji="1" lang="en-GB" altLang="zh-CN" sz="1600" dirty="0">
              <a:latin typeface="+mn-lt"/>
            </a:endParaRPr>
          </a:p>
        </p:txBody>
      </p:sp>
      <p:sp>
        <p:nvSpPr>
          <p:cNvPr id="36" name="内容占位符 2"/>
          <p:cNvSpPr txBox="1"/>
          <p:nvPr/>
        </p:nvSpPr>
        <p:spPr>
          <a:xfrm rot="2174247">
            <a:off x="4034343" y="3529666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n</a:t>
            </a:r>
            <a:endParaRPr kumimoji="1" lang="en-GB" altLang="zh-CN" sz="1600" dirty="0">
              <a:latin typeface="+mn-lt"/>
            </a:endParaRPr>
          </a:p>
        </p:txBody>
      </p:sp>
      <p:sp>
        <p:nvSpPr>
          <p:cNvPr id="39" name="内容占位符 2"/>
          <p:cNvSpPr txBox="1"/>
          <p:nvPr/>
        </p:nvSpPr>
        <p:spPr>
          <a:xfrm>
            <a:off x="5848830" y="4244963"/>
            <a:ext cx="902906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…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5" name="对话气泡: 矩形 4"/>
          <p:cNvSpPr/>
          <p:nvPr/>
        </p:nvSpPr>
        <p:spPr>
          <a:xfrm>
            <a:off x="7241073" y="1013942"/>
            <a:ext cx="1750510" cy="1047197"/>
          </a:xfrm>
          <a:prstGeom prst="wedgeRectCallout">
            <a:avLst>
              <a:gd name="adj1" fmla="val -87212"/>
              <a:gd name="adj2" fmla="val 32035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Each part cannot learn the secret </a:t>
            </a:r>
            <a:r>
              <a:rPr lang="en-US" altLang="zh-CN" b="1" dirty="0"/>
              <a:t>S</a:t>
            </a:r>
            <a:endParaRPr lang="zh-CN" altLang="en-US" b="1" dirty="0"/>
          </a:p>
        </p:txBody>
      </p:sp>
      <p:sp>
        <p:nvSpPr>
          <p:cNvPr id="26" name="内容占位符 2"/>
          <p:cNvSpPr txBox="1"/>
          <p:nvPr/>
        </p:nvSpPr>
        <p:spPr>
          <a:xfrm>
            <a:off x="237838" y="4103842"/>
            <a:ext cx="4104456" cy="855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1800" b="0" dirty="0">
                <a:latin typeface="+mn-lt"/>
              </a:rPr>
              <a:t>Mathematical operations</a:t>
            </a:r>
            <a:endParaRPr kumimoji="1" lang="en-US" altLang="zh-CN" sz="1800" b="0" dirty="0">
              <a:latin typeface="+mn-lt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1800" b="0" dirty="0">
                <a:latin typeface="+mn-lt"/>
              </a:rPr>
              <a:t>f(x) = S + a</a:t>
            </a:r>
            <a:r>
              <a:rPr kumimoji="1" lang="en-US" altLang="zh-CN" sz="1800" b="0" baseline="-25000" dirty="0">
                <a:latin typeface="+mn-lt"/>
              </a:rPr>
              <a:t>1</a:t>
            </a:r>
            <a:r>
              <a:rPr kumimoji="1" lang="en-US" altLang="zh-CN" sz="1800" b="0" dirty="0">
                <a:latin typeface="+mn-lt"/>
              </a:rPr>
              <a:t>x + a</a:t>
            </a:r>
            <a:r>
              <a:rPr kumimoji="1" lang="en-US" altLang="zh-CN" sz="1800" b="0" baseline="-25000" dirty="0">
                <a:latin typeface="+mn-lt"/>
              </a:rPr>
              <a:t>2</a:t>
            </a:r>
            <a:r>
              <a:rPr kumimoji="1" lang="en-US" altLang="zh-CN" sz="1800" b="0" dirty="0">
                <a:latin typeface="+mn-lt"/>
              </a:rPr>
              <a:t>x + ... + a</a:t>
            </a:r>
            <a:r>
              <a:rPr kumimoji="1" lang="en-US" altLang="zh-CN" sz="1800" b="0" baseline="-25000" dirty="0">
                <a:latin typeface="+mn-lt"/>
              </a:rPr>
              <a:t>k-1</a:t>
            </a:r>
            <a:r>
              <a:rPr kumimoji="1" lang="en-US" altLang="zh-CN" sz="1800" b="0" dirty="0">
                <a:latin typeface="+mn-lt"/>
              </a:rPr>
              <a:t>x</a:t>
            </a:r>
            <a:r>
              <a:rPr kumimoji="1" lang="en-US" altLang="zh-CN" sz="1800" b="0" baseline="30000" dirty="0">
                <a:latin typeface="+mn-lt"/>
              </a:rPr>
              <a:t>k-1</a:t>
            </a:r>
            <a:endParaRPr kumimoji="1" lang="en-GB" altLang="zh-CN" sz="1800" baseline="30000" dirty="0">
              <a:latin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74180" y="2129790"/>
            <a:ext cx="2326640" cy="3550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将最终</a:t>
            </a:r>
            <a:r>
              <a:rPr lang="en-US" altLang="zh-CN" sz="1600"/>
              <a:t>data</a:t>
            </a:r>
            <a:r>
              <a:rPr lang="zh-CN" altLang="en-US" sz="1600"/>
              <a:t>想象成一个三维空间，将每个</a:t>
            </a:r>
            <a:r>
              <a:rPr lang="en-US" altLang="zh-CN" sz="1600"/>
              <a:t>share part</a:t>
            </a:r>
            <a:r>
              <a:rPr lang="zh-CN" altLang="en-US" sz="1600"/>
              <a:t>想成一个空间点，那么由于三个不共线的点才能够确定一个平面，所以单独每一个</a:t>
            </a:r>
            <a:r>
              <a:rPr lang="en-US" altLang="zh-CN" sz="1600"/>
              <a:t>share</a:t>
            </a:r>
            <a:r>
              <a:rPr lang="zh-CN" altLang="en-US" sz="1600"/>
              <a:t>都不能完全获取这个数据，同时，由于三个点就能存储一个数据面，那么在左图中的</a:t>
            </a:r>
            <a:r>
              <a:rPr lang="en-US" altLang="zh-CN" sz="1600"/>
              <a:t>5</a:t>
            </a:r>
            <a:r>
              <a:rPr lang="zh-CN" altLang="en-US" sz="1600"/>
              <a:t>个</a:t>
            </a:r>
            <a:r>
              <a:rPr lang="en-US" altLang="zh-CN" sz="1600"/>
              <a:t>share</a:t>
            </a:r>
            <a:r>
              <a:rPr lang="zh-CN" altLang="en-US" sz="1600"/>
              <a:t>的情况下，即使有两个</a:t>
            </a:r>
            <a:r>
              <a:rPr lang="en-US" altLang="zh-CN" sz="1600"/>
              <a:t>share</a:t>
            </a:r>
            <a:r>
              <a:rPr lang="zh-CN" altLang="en-US" sz="1600"/>
              <a:t>出现问题，也仍然能正常获取完全的数据</a:t>
            </a:r>
            <a:r>
              <a:rPr lang="en-US" altLang="zh-CN" sz="1600"/>
              <a:t>S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Secret Sharing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213" y="1233895"/>
            <a:ext cx="4663414" cy="57589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1800" dirty="0">
                <a:solidFill>
                  <a:srgbClr val="C00000"/>
                </a:solidFill>
                <a:latin typeface="+mn-lt"/>
              </a:rPr>
              <a:t>Secret Reconstruction:</a:t>
            </a:r>
            <a:endParaRPr kumimoji="1" lang="en-US" altLang="zh-CN" sz="1800" dirty="0">
              <a:solidFill>
                <a:srgbClr val="C00000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1600" b="0" dirty="0">
                <a:solidFill>
                  <a:schemeClr val="tx1"/>
                </a:solidFill>
                <a:latin typeface="+mn-lt"/>
              </a:rPr>
              <a:t>(under the assumption that no part will collude)</a:t>
            </a:r>
            <a:endParaRPr kumimoji="1" lang="en-US" altLang="zh-CN" sz="16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00215"/>
            <a:ext cx="502968" cy="502968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1331640" y="2606016"/>
            <a:ext cx="1728192" cy="502968"/>
          </a:xfrm>
          <a:prstGeom prst="rect">
            <a:avLst/>
          </a:prstGeom>
          <a:solidFill>
            <a:srgbClr val="BE384B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2000" b="0" dirty="0">
                <a:solidFill>
                  <a:schemeClr val="bg1"/>
                </a:solidFill>
                <a:latin typeface="+mn-lt"/>
              </a:rPr>
              <a:t>secret data </a:t>
            </a:r>
            <a:r>
              <a:rPr kumimoji="1" lang="en-US" altLang="zh-CN" sz="2000" dirty="0">
                <a:solidFill>
                  <a:schemeClr val="bg1"/>
                </a:solidFill>
                <a:latin typeface="+mn-lt"/>
              </a:rPr>
              <a:t>S</a:t>
            </a:r>
            <a:endParaRPr kumimoji="1" lang="en-GB" altLang="zh-CN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1295092" y="3602174"/>
            <a:ext cx="1872208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secret owner</a:t>
            </a:r>
            <a:endParaRPr kumimoji="1" lang="en-GB" altLang="zh-CN" sz="1800" dirty="0">
              <a:latin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4" y="1487697"/>
            <a:ext cx="502968" cy="502968"/>
          </a:xfrm>
          <a:prstGeom prst="rect">
            <a:avLst/>
          </a:prstGeom>
        </p:spPr>
      </p:pic>
      <p:sp>
        <p:nvSpPr>
          <p:cNvPr id="10" name="内容占位符 2"/>
          <p:cNvSpPr txBox="1"/>
          <p:nvPr/>
        </p:nvSpPr>
        <p:spPr>
          <a:xfrm>
            <a:off x="5874522" y="1890367"/>
            <a:ext cx="849782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1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12" name="直接箭头连接符 11"/>
          <p:cNvCxnSpPr>
            <a:stCxn id="7" idx="3"/>
            <a:endCxn id="9" idx="1"/>
          </p:cNvCxnSpPr>
          <p:nvPr/>
        </p:nvCxnSpPr>
        <p:spPr>
          <a:xfrm flipV="1">
            <a:off x="3059832" y="1739181"/>
            <a:ext cx="2978612" cy="1118319"/>
          </a:xfrm>
          <a:prstGeom prst="straightConnector1">
            <a:avLst/>
          </a:prstGeom>
          <a:ln w="158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2"/>
          <p:cNvSpPr txBox="1"/>
          <p:nvPr/>
        </p:nvSpPr>
        <p:spPr>
          <a:xfrm rot="20391546">
            <a:off x="4045106" y="1964156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1</a:t>
            </a:r>
            <a:endParaRPr kumimoji="1" lang="en-GB" altLang="zh-CN" sz="1600" dirty="0">
              <a:latin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4" y="2437301"/>
            <a:ext cx="502968" cy="502968"/>
          </a:xfrm>
          <a:prstGeom prst="rect">
            <a:avLst/>
          </a:prstGeom>
        </p:spPr>
      </p:pic>
      <p:sp>
        <p:nvSpPr>
          <p:cNvPr id="19" name="内容占位符 2"/>
          <p:cNvSpPr txBox="1"/>
          <p:nvPr/>
        </p:nvSpPr>
        <p:spPr>
          <a:xfrm>
            <a:off x="5827998" y="2838346"/>
            <a:ext cx="933398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2</a:t>
            </a:r>
            <a:endParaRPr kumimoji="1" lang="en-GB" altLang="zh-CN" sz="1800" dirty="0">
              <a:latin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4" y="3386905"/>
            <a:ext cx="502968" cy="502968"/>
          </a:xfrm>
          <a:prstGeom prst="rect">
            <a:avLst/>
          </a:prstGeom>
        </p:spPr>
      </p:pic>
      <p:sp>
        <p:nvSpPr>
          <p:cNvPr id="21" name="内容占位符 2"/>
          <p:cNvSpPr txBox="1"/>
          <p:nvPr/>
        </p:nvSpPr>
        <p:spPr>
          <a:xfrm>
            <a:off x="5838475" y="3795522"/>
            <a:ext cx="902906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3</a:t>
            </a:r>
            <a:endParaRPr kumimoji="1" lang="en-GB" altLang="zh-CN" sz="1800" dirty="0">
              <a:latin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95" y="4837176"/>
            <a:ext cx="502968" cy="502968"/>
          </a:xfrm>
          <a:prstGeom prst="rect">
            <a:avLst/>
          </a:prstGeom>
        </p:spPr>
      </p:pic>
      <p:sp>
        <p:nvSpPr>
          <p:cNvPr id="23" name="内容占位符 2"/>
          <p:cNvSpPr txBox="1"/>
          <p:nvPr/>
        </p:nvSpPr>
        <p:spPr>
          <a:xfrm>
            <a:off x="5857362" y="5272447"/>
            <a:ext cx="89263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n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25" name="直接箭头连接符 24"/>
          <p:cNvCxnSpPr>
            <a:stCxn id="7" idx="3"/>
            <a:endCxn id="18" idx="1"/>
          </p:cNvCxnSpPr>
          <p:nvPr/>
        </p:nvCxnSpPr>
        <p:spPr>
          <a:xfrm flipV="1">
            <a:off x="3059832" y="2688785"/>
            <a:ext cx="2978612" cy="168715"/>
          </a:xfrm>
          <a:prstGeom prst="straightConnector1">
            <a:avLst/>
          </a:prstGeom>
          <a:ln w="158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</p:cNvCxnSpPr>
          <p:nvPr/>
        </p:nvCxnSpPr>
        <p:spPr>
          <a:xfrm>
            <a:off x="3059832" y="2857500"/>
            <a:ext cx="2916870" cy="1623605"/>
          </a:xfrm>
          <a:prstGeom prst="straightConnector1">
            <a:avLst/>
          </a:prstGeom>
          <a:ln w="158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/>
          <p:cNvSpPr txBox="1"/>
          <p:nvPr/>
        </p:nvSpPr>
        <p:spPr>
          <a:xfrm rot="21376961">
            <a:off x="4087961" y="2443394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2</a:t>
            </a:r>
            <a:endParaRPr kumimoji="1" lang="en-GB" altLang="zh-CN" sz="1600" dirty="0">
              <a:latin typeface="+mn-lt"/>
            </a:endParaRPr>
          </a:p>
        </p:txBody>
      </p:sp>
      <p:sp>
        <p:nvSpPr>
          <p:cNvPr id="36" name="内容占位符 2"/>
          <p:cNvSpPr txBox="1"/>
          <p:nvPr/>
        </p:nvSpPr>
        <p:spPr>
          <a:xfrm rot="1696903">
            <a:off x="4209868" y="3391418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k</a:t>
            </a:r>
            <a:endParaRPr kumimoji="1" lang="en-GB" altLang="zh-CN" sz="1600" dirty="0">
              <a:latin typeface="+mn-lt"/>
            </a:endParaRPr>
          </a:p>
        </p:txBody>
      </p:sp>
      <p:sp>
        <p:nvSpPr>
          <p:cNvPr id="39" name="内容占位符 2"/>
          <p:cNvSpPr txBox="1"/>
          <p:nvPr/>
        </p:nvSpPr>
        <p:spPr>
          <a:xfrm>
            <a:off x="5848830" y="4244963"/>
            <a:ext cx="902906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…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5" name="对话气泡: 矩形 4"/>
          <p:cNvSpPr/>
          <p:nvPr/>
        </p:nvSpPr>
        <p:spPr>
          <a:xfrm>
            <a:off x="7241073" y="1013942"/>
            <a:ext cx="1750510" cy="1047197"/>
          </a:xfrm>
          <a:prstGeom prst="wedgeRectCallout">
            <a:avLst>
              <a:gd name="adj1" fmla="val -87212"/>
              <a:gd name="adj2" fmla="val 32035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Each part cannot learn the secret </a:t>
            </a:r>
            <a:r>
              <a:rPr lang="en-US" altLang="zh-CN" b="1" dirty="0"/>
              <a:t>S</a:t>
            </a:r>
            <a:endParaRPr lang="zh-CN" altLang="en-US" b="1" dirty="0"/>
          </a:p>
        </p:txBody>
      </p:sp>
      <p:sp>
        <p:nvSpPr>
          <p:cNvPr id="26" name="内容占位符 2"/>
          <p:cNvSpPr txBox="1"/>
          <p:nvPr/>
        </p:nvSpPr>
        <p:spPr>
          <a:xfrm>
            <a:off x="237838" y="4103842"/>
            <a:ext cx="4104456" cy="855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1800" b="0" dirty="0">
                <a:latin typeface="+mn-lt"/>
              </a:rPr>
              <a:t>Lagrange Interpolation</a:t>
            </a:r>
            <a:endParaRPr kumimoji="1" lang="en-GB" altLang="zh-CN" sz="1800" baseline="30000" dirty="0">
              <a:latin typeface="+mn-l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Secret Sharing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213" y="1233895"/>
            <a:ext cx="4663414" cy="57589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1800" dirty="0">
                <a:solidFill>
                  <a:srgbClr val="C00000"/>
                </a:solidFill>
                <a:latin typeface="+mn-lt"/>
              </a:rPr>
              <a:t>Secret Reconstruction:</a:t>
            </a:r>
            <a:endParaRPr kumimoji="1" lang="en-US" altLang="zh-CN" sz="1800" dirty="0">
              <a:solidFill>
                <a:srgbClr val="C00000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1600" b="0" dirty="0">
                <a:solidFill>
                  <a:schemeClr val="tx1"/>
                </a:solidFill>
                <a:latin typeface="+mn-lt"/>
              </a:rPr>
              <a:t>(under the assumption that no part will collude)</a:t>
            </a:r>
            <a:endParaRPr kumimoji="1" lang="en-US" altLang="zh-CN" sz="16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00215"/>
            <a:ext cx="502968" cy="502968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1331640" y="2606016"/>
            <a:ext cx="1728192" cy="502968"/>
          </a:xfrm>
          <a:prstGeom prst="rect">
            <a:avLst/>
          </a:prstGeom>
          <a:solidFill>
            <a:srgbClr val="BE384B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2000" b="0" dirty="0">
                <a:solidFill>
                  <a:schemeClr val="bg1"/>
                </a:solidFill>
                <a:latin typeface="+mn-lt"/>
              </a:rPr>
              <a:t>secret data </a:t>
            </a:r>
            <a:r>
              <a:rPr kumimoji="1" lang="en-US" altLang="zh-CN" sz="2000" dirty="0">
                <a:solidFill>
                  <a:schemeClr val="bg1"/>
                </a:solidFill>
                <a:latin typeface="+mn-lt"/>
              </a:rPr>
              <a:t>S</a:t>
            </a:r>
            <a:endParaRPr kumimoji="1" lang="en-GB" altLang="zh-CN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1295092" y="3602174"/>
            <a:ext cx="1872208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secret owner</a:t>
            </a:r>
            <a:endParaRPr kumimoji="1" lang="en-GB" altLang="zh-CN" sz="1800" dirty="0">
              <a:latin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4" y="1487697"/>
            <a:ext cx="502968" cy="502968"/>
          </a:xfrm>
          <a:prstGeom prst="rect">
            <a:avLst/>
          </a:prstGeom>
        </p:spPr>
      </p:pic>
      <p:sp>
        <p:nvSpPr>
          <p:cNvPr id="10" name="内容占位符 2"/>
          <p:cNvSpPr txBox="1"/>
          <p:nvPr/>
        </p:nvSpPr>
        <p:spPr>
          <a:xfrm>
            <a:off x="5874522" y="1890367"/>
            <a:ext cx="849782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1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12" name="直接箭头连接符 11"/>
          <p:cNvCxnSpPr>
            <a:stCxn id="7" idx="3"/>
            <a:endCxn id="9" idx="1"/>
          </p:cNvCxnSpPr>
          <p:nvPr/>
        </p:nvCxnSpPr>
        <p:spPr>
          <a:xfrm flipV="1">
            <a:off x="3059832" y="1739181"/>
            <a:ext cx="2978612" cy="1118319"/>
          </a:xfrm>
          <a:prstGeom prst="straightConnector1">
            <a:avLst/>
          </a:prstGeom>
          <a:ln w="158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2"/>
          <p:cNvSpPr txBox="1"/>
          <p:nvPr/>
        </p:nvSpPr>
        <p:spPr>
          <a:xfrm rot="20391546">
            <a:off x="4045106" y="1964156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1</a:t>
            </a:r>
            <a:endParaRPr kumimoji="1" lang="en-GB" altLang="zh-CN" sz="1600" dirty="0">
              <a:latin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4" y="2437301"/>
            <a:ext cx="502968" cy="502968"/>
          </a:xfrm>
          <a:prstGeom prst="rect">
            <a:avLst/>
          </a:prstGeom>
        </p:spPr>
      </p:pic>
      <p:sp>
        <p:nvSpPr>
          <p:cNvPr id="19" name="内容占位符 2"/>
          <p:cNvSpPr txBox="1"/>
          <p:nvPr/>
        </p:nvSpPr>
        <p:spPr>
          <a:xfrm>
            <a:off x="5827998" y="2838346"/>
            <a:ext cx="933398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2</a:t>
            </a:r>
            <a:endParaRPr kumimoji="1" lang="en-GB" altLang="zh-CN" sz="1800" dirty="0">
              <a:latin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4" y="3386905"/>
            <a:ext cx="502968" cy="502968"/>
          </a:xfrm>
          <a:prstGeom prst="rect">
            <a:avLst/>
          </a:prstGeom>
        </p:spPr>
      </p:pic>
      <p:sp>
        <p:nvSpPr>
          <p:cNvPr id="21" name="内容占位符 2"/>
          <p:cNvSpPr txBox="1"/>
          <p:nvPr/>
        </p:nvSpPr>
        <p:spPr>
          <a:xfrm>
            <a:off x="5838475" y="3795522"/>
            <a:ext cx="902906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3</a:t>
            </a:r>
            <a:endParaRPr kumimoji="1" lang="en-GB" altLang="zh-CN" sz="1800" dirty="0">
              <a:latin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95" y="4837176"/>
            <a:ext cx="502968" cy="502968"/>
          </a:xfrm>
          <a:prstGeom prst="rect">
            <a:avLst/>
          </a:prstGeom>
        </p:spPr>
      </p:pic>
      <p:sp>
        <p:nvSpPr>
          <p:cNvPr id="23" name="内容占位符 2"/>
          <p:cNvSpPr txBox="1"/>
          <p:nvPr/>
        </p:nvSpPr>
        <p:spPr>
          <a:xfrm>
            <a:off x="5857362" y="5272447"/>
            <a:ext cx="89263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part n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25" name="直接箭头连接符 24"/>
          <p:cNvCxnSpPr>
            <a:stCxn id="7" idx="3"/>
            <a:endCxn id="20" idx="1"/>
          </p:cNvCxnSpPr>
          <p:nvPr/>
        </p:nvCxnSpPr>
        <p:spPr>
          <a:xfrm>
            <a:off x="3059832" y="2857500"/>
            <a:ext cx="2978612" cy="780889"/>
          </a:xfrm>
          <a:prstGeom prst="straightConnector1">
            <a:avLst/>
          </a:prstGeom>
          <a:ln w="158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</p:cNvCxnSpPr>
          <p:nvPr/>
        </p:nvCxnSpPr>
        <p:spPr>
          <a:xfrm>
            <a:off x="3059832" y="2857500"/>
            <a:ext cx="2916870" cy="1623605"/>
          </a:xfrm>
          <a:prstGeom prst="straightConnector1">
            <a:avLst/>
          </a:prstGeom>
          <a:ln w="158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/>
          <p:cNvSpPr txBox="1"/>
          <p:nvPr/>
        </p:nvSpPr>
        <p:spPr>
          <a:xfrm rot="911882">
            <a:off x="4269577" y="2980535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3</a:t>
            </a:r>
            <a:endParaRPr kumimoji="1" lang="en-GB" altLang="zh-CN" sz="1600" dirty="0">
              <a:latin typeface="+mn-lt"/>
            </a:endParaRPr>
          </a:p>
        </p:txBody>
      </p:sp>
      <p:sp>
        <p:nvSpPr>
          <p:cNvPr id="36" name="内容占位符 2"/>
          <p:cNvSpPr txBox="1"/>
          <p:nvPr/>
        </p:nvSpPr>
        <p:spPr>
          <a:xfrm rot="1760798">
            <a:off x="4194164" y="3406564"/>
            <a:ext cx="936104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b="0" dirty="0">
                <a:latin typeface="+mn-lt"/>
              </a:rPr>
              <a:t>share k</a:t>
            </a:r>
            <a:endParaRPr kumimoji="1" lang="en-GB" altLang="zh-CN" sz="1600" dirty="0">
              <a:latin typeface="+mn-lt"/>
            </a:endParaRPr>
          </a:p>
        </p:txBody>
      </p:sp>
      <p:sp>
        <p:nvSpPr>
          <p:cNvPr id="39" name="内容占位符 2"/>
          <p:cNvSpPr txBox="1"/>
          <p:nvPr/>
        </p:nvSpPr>
        <p:spPr>
          <a:xfrm>
            <a:off x="5848830" y="4244963"/>
            <a:ext cx="902906" cy="37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…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5" name="对话气泡: 矩形 4"/>
          <p:cNvSpPr/>
          <p:nvPr/>
        </p:nvSpPr>
        <p:spPr>
          <a:xfrm>
            <a:off x="7241073" y="1013942"/>
            <a:ext cx="1750510" cy="1047197"/>
          </a:xfrm>
          <a:prstGeom prst="wedgeRectCallout">
            <a:avLst>
              <a:gd name="adj1" fmla="val -87212"/>
              <a:gd name="adj2" fmla="val 32035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Each part cannot learn the secret </a:t>
            </a:r>
            <a:r>
              <a:rPr lang="en-US" altLang="zh-CN" b="1" dirty="0"/>
              <a:t>S</a:t>
            </a:r>
            <a:endParaRPr lang="zh-CN" altLang="en-US" b="1" dirty="0"/>
          </a:p>
        </p:txBody>
      </p:sp>
      <p:sp>
        <p:nvSpPr>
          <p:cNvPr id="26" name="内容占位符 2"/>
          <p:cNvSpPr txBox="1"/>
          <p:nvPr/>
        </p:nvSpPr>
        <p:spPr>
          <a:xfrm>
            <a:off x="237838" y="4103842"/>
            <a:ext cx="4104456" cy="855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1800" b="0" dirty="0">
                <a:latin typeface="+mn-lt"/>
              </a:rPr>
              <a:t>Lagrange Interpolation</a:t>
            </a:r>
            <a:endParaRPr kumimoji="1" lang="en-GB" altLang="zh-CN" sz="1800" baseline="30000" dirty="0"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Pros and Cons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55796"/>
            <a:ext cx="8061211" cy="3886028"/>
          </a:xfrm>
        </p:spPr>
        <p:txBody>
          <a:bodyPr>
            <a:normAutofit/>
          </a:bodyPr>
          <a:lstStyle/>
          <a:p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An information-theoretically secure protocol (unconditionally secure, independent of adversary's computational capabilities → quantum-safe)</a:t>
            </a:r>
            <a:endParaRPr kumimoji="1" lang="en-US" altLang="zh-CN" sz="2000" b="0" dirty="0">
              <a:solidFill>
                <a:schemeClr val="tx1"/>
              </a:solidFill>
              <a:latin typeface="+mn-lt"/>
            </a:endParaRPr>
          </a:p>
          <a:p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Ideal assumption (</a:t>
            </a:r>
            <a:r>
              <a:rPr kumimoji="1" lang="en-US" altLang="zh-CN" sz="2000" b="0" dirty="0">
                <a:solidFill>
                  <a:srgbClr val="FF0000"/>
                </a:solidFill>
                <a:latin typeface="+mn-lt"/>
              </a:rPr>
              <a:t>At least </a:t>
            </a:r>
            <a:r>
              <a:rPr kumimoji="1" lang="en-US" altLang="zh-CN" sz="2000" b="0" i="1" dirty="0">
                <a:solidFill>
                  <a:srgbClr val="FF0000"/>
                </a:solidFill>
                <a:latin typeface="+mn-lt"/>
              </a:rPr>
              <a:t>k</a:t>
            </a:r>
            <a:r>
              <a:rPr kumimoji="1" lang="en-US" altLang="zh-CN" sz="2000" b="0" dirty="0">
                <a:solidFill>
                  <a:srgbClr val="FF0000"/>
                </a:solidFill>
                <a:latin typeface="+mn-lt"/>
              </a:rPr>
              <a:t> parts never collude</a:t>
            </a:r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)</a:t>
            </a:r>
            <a:endParaRPr kumimoji="1" lang="en-US" altLang="zh-CN" sz="2000" b="0" dirty="0">
              <a:solidFill>
                <a:schemeClr val="tx1"/>
              </a:solidFill>
              <a:latin typeface="+mn-lt"/>
            </a:endParaRPr>
          </a:p>
          <a:p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Communication overhead </a:t>
            </a:r>
            <a:endParaRPr kumimoji="1" lang="en-US" altLang="zh-CN" sz="2000" b="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Secure</a:t>
            </a:r>
            <a:r>
              <a:rPr lang="zh-CN" altLang="en-US" dirty="0"/>
              <a:t> </a:t>
            </a:r>
            <a:r>
              <a:rPr lang="en-US" altLang="zh-CN" dirty="0"/>
              <a:t>MPC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Multi-Party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对话气泡: 椭圆形 12"/>
          <p:cNvSpPr/>
          <p:nvPr/>
        </p:nvSpPr>
        <p:spPr>
          <a:xfrm>
            <a:off x="2939006" y="1352575"/>
            <a:ext cx="2026735" cy="928861"/>
          </a:xfrm>
          <a:prstGeom prst="wedgeEllipseCallout">
            <a:avLst>
              <a:gd name="adj1" fmla="val -67591"/>
              <a:gd name="adj2" fmla="val 616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secure Multi-Party Computation (</a:t>
            </a:r>
            <a:r>
              <a:rPr kumimoji="1" lang="en-US" altLang="zh-CN" sz="3200" dirty="0" err="1"/>
              <a:t>sMPC</a:t>
            </a:r>
            <a:r>
              <a:rPr kumimoji="1" lang="en-US" altLang="zh-CN" sz="3200" dirty="0"/>
              <a:t>)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9786" y="3932538"/>
            <a:ext cx="8061211" cy="900442"/>
          </a:xfrm>
        </p:spPr>
        <p:txBody>
          <a:bodyPr>
            <a:normAutofit/>
          </a:bodyPr>
          <a:lstStyle/>
          <a:p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Multiple parties (at least 2) work together to calculate a function</a:t>
            </a:r>
            <a:endParaRPr kumimoji="1" lang="en-US" altLang="zh-CN" sz="2000" b="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kumimoji="1" lang="en-US" altLang="zh-CN" sz="1800" b="0" dirty="0">
                <a:solidFill>
                  <a:schemeClr val="tx1"/>
                </a:solidFill>
                <a:latin typeface="+mn-lt"/>
              </a:rPr>
              <a:t>Enforce the </a:t>
            </a:r>
            <a:r>
              <a:rPr kumimoji="1" lang="en-US" altLang="zh-CN" sz="1800" b="1" dirty="0">
                <a:solidFill>
                  <a:schemeClr val="tx1"/>
                </a:solidFill>
                <a:latin typeface="+mn-lt"/>
              </a:rPr>
              <a:t>data privacy</a:t>
            </a:r>
            <a:r>
              <a:rPr kumimoji="1" lang="en-US" altLang="zh-CN" sz="1800" b="0" dirty="0">
                <a:solidFill>
                  <a:schemeClr val="tx1"/>
                </a:solidFill>
                <a:latin typeface="+mn-lt"/>
              </a:rPr>
              <a:t> for each party</a:t>
            </a:r>
            <a:endParaRPr kumimoji="1" lang="en-US" altLang="zh-CN" sz="1800" b="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4" y="2005392"/>
            <a:ext cx="720000" cy="7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00" y="2016815"/>
            <a:ext cx="720000" cy="720000"/>
          </a:xfrm>
          <a:prstGeom prst="rect">
            <a:avLst/>
          </a:prstGeom>
        </p:spPr>
      </p:pic>
      <p:sp>
        <p:nvSpPr>
          <p:cNvPr id="7" name="对话气泡: 椭圆形 6"/>
          <p:cNvSpPr/>
          <p:nvPr/>
        </p:nvSpPr>
        <p:spPr>
          <a:xfrm>
            <a:off x="239473" y="1365848"/>
            <a:ext cx="1440160" cy="783559"/>
          </a:xfrm>
          <a:prstGeom prst="wedgeEllipseCallout">
            <a:avLst>
              <a:gd name="adj1" fmla="val 65102"/>
              <a:gd name="adj2" fmla="val 536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have </a:t>
            </a:r>
            <a:r>
              <a:rPr lang="en-US" altLang="zh-CN" b="1" dirty="0"/>
              <a:t>data</a:t>
            </a:r>
            <a:r>
              <a:rPr lang="en-US" altLang="zh-CN" b="1" baseline="-25000" dirty="0"/>
              <a:t>1</a:t>
            </a:r>
            <a:endParaRPr lang="zh-CN" altLang="en-US" b="1" dirty="0"/>
          </a:p>
        </p:txBody>
      </p:sp>
      <p:sp>
        <p:nvSpPr>
          <p:cNvPr id="8" name="对话气泡: 椭圆形 7"/>
          <p:cNvSpPr/>
          <p:nvPr/>
        </p:nvSpPr>
        <p:spPr>
          <a:xfrm>
            <a:off x="6758212" y="1453050"/>
            <a:ext cx="1440160" cy="720000"/>
          </a:xfrm>
          <a:prstGeom prst="wedgeEllipseCallout">
            <a:avLst>
              <a:gd name="adj1" fmla="val -68155"/>
              <a:gd name="adj2" fmla="val 481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have </a:t>
            </a:r>
            <a:r>
              <a:rPr lang="en-US" altLang="zh-CN" b="1" dirty="0"/>
              <a:t>data</a:t>
            </a:r>
            <a:r>
              <a:rPr lang="en-US" altLang="zh-CN" b="1" baseline="-25000" dirty="0"/>
              <a:t>2</a:t>
            </a:r>
            <a:endParaRPr lang="zh-CN" altLang="en-US" b="1" dirty="0"/>
          </a:p>
        </p:txBody>
      </p:sp>
      <p:sp>
        <p:nvSpPr>
          <p:cNvPr id="9" name="内容占位符 2"/>
          <p:cNvSpPr txBox="1"/>
          <p:nvPr/>
        </p:nvSpPr>
        <p:spPr>
          <a:xfrm>
            <a:off x="1902594" y="2598786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5833200" y="2598701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12" name="对话气泡: 椭圆形 11"/>
          <p:cNvSpPr/>
          <p:nvPr/>
        </p:nvSpPr>
        <p:spPr>
          <a:xfrm>
            <a:off x="2827606" y="1233256"/>
            <a:ext cx="2600826" cy="1154248"/>
          </a:xfrm>
          <a:prstGeom prst="wedgeEllipseCallout">
            <a:avLst>
              <a:gd name="adj1" fmla="val 60268"/>
              <a:gd name="adj2" fmla="val 408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We want to calculate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b="1" dirty="0">
                <a:solidFill>
                  <a:srgbClr val="C1514D"/>
                </a:solidFill>
              </a:rPr>
              <a:t>f(data</a:t>
            </a:r>
            <a:r>
              <a:rPr kumimoji="1" lang="en-US" altLang="zh-CN" b="1" baseline="-25000" dirty="0">
                <a:solidFill>
                  <a:srgbClr val="C1514D"/>
                </a:solidFill>
              </a:rPr>
              <a:t>1</a:t>
            </a:r>
            <a:r>
              <a:rPr kumimoji="1" lang="en-US" altLang="zh-CN" b="1" dirty="0">
                <a:solidFill>
                  <a:srgbClr val="C1514D"/>
                </a:solidFill>
              </a:rPr>
              <a:t>, data</a:t>
            </a:r>
            <a:r>
              <a:rPr kumimoji="1" lang="en-US" altLang="zh-CN" b="1" baseline="-25000" dirty="0">
                <a:solidFill>
                  <a:srgbClr val="C1514D"/>
                </a:solidFill>
              </a:rPr>
              <a:t>2</a:t>
            </a:r>
            <a:r>
              <a:rPr kumimoji="1" lang="en-US" altLang="zh-CN" b="1" dirty="0">
                <a:solidFill>
                  <a:srgbClr val="C1514D"/>
                </a:solidFill>
              </a:rPr>
              <a:t>)</a:t>
            </a:r>
            <a:endParaRPr kumimoji="1" lang="zh-CN" altLang="en-US" b="1" dirty="0">
              <a:solidFill>
                <a:srgbClr val="C1514D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Millionaire Problem</a:t>
            </a:r>
            <a:endParaRPr kumimoji="1"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87093"/>
            <a:ext cx="720000" cy="7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182" y="1383486"/>
            <a:ext cx="720000" cy="720000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1835696" y="1980487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6278182" y="1965372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447848" y="2384181"/>
            <a:ext cx="3368056" cy="90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CN" sz="1400" dirty="0">
                <a:latin typeface="+mn-lt"/>
              </a:rPr>
              <a:t>Chose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a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random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big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integer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x</a:t>
            </a:r>
            <a:endParaRPr kumimoji="1" lang="en-US" altLang="zh-CN" sz="1400" dirty="0">
              <a:latin typeface="+mn-lt"/>
            </a:endParaRPr>
          </a:p>
          <a:p>
            <a:pPr lvl="1"/>
            <a:r>
              <a:rPr kumimoji="1" lang="en-US" altLang="zh-CN" sz="1400" dirty="0">
                <a:latin typeface="+mn-lt"/>
              </a:rPr>
              <a:t>K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=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enc{</a:t>
            </a:r>
            <a:r>
              <a:rPr kumimoji="1" lang="en-US" altLang="zh-CN" sz="1400" dirty="0" err="1">
                <a:latin typeface="+mn-lt"/>
              </a:rPr>
              <a:t>Key</a:t>
            </a:r>
            <a:r>
              <a:rPr kumimoji="1" lang="en-US" altLang="zh-CN" sz="1400" baseline="-25000" dirty="0" err="1">
                <a:latin typeface="+mn-lt"/>
              </a:rPr>
              <a:t>pub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of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Bob,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x}</a:t>
            </a:r>
            <a:endParaRPr kumimoji="1" lang="en-US" altLang="zh-CN" sz="1400" dirty="0">
              <a:latin typeface="+mn-lt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5546757" y="2663630"/>
            <a:ext cx="3368056" cy="2055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CN" sz="1400" dirty="0">
                <a:latin typeface="+mn-lt"/>
              </a:rPr>
              <a:t>Decrypt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with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 err="1">
                <a:latin typeface="+mn-lt"/>
              </a:rPr>
              <a:t>Key</a:t>
            </a:r>
            <a:r>
              <a:rPr kumimoji="1" lang="en-US" altLang="zh-CN" sz="1400" baseline="-25000" dirty="0" err="1">
                <a:latin typeface="+mn-lt"/>
              </a:rPr>
              <a:t>prv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of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Bob ten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number: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c+1,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c+2...c+10,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get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y1,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y2...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y10</a:t>
            </a:r>
            <a:endParaRPr kumimoji="1" lang="en-US" altLang="zh-CN" sz="1400" dirty="0">
              <a:latin typeface="+mn-lt"/>
            </a:endParaRPr>
          </a:p>
          <a:p>
            <a:pPr lvl="1"/>
            <a:r>
              <a:rPr kumimoji="1" lang="en-US" altLang="zh-CN" sz="1400" dirty="0">
                <a:latin typeface="+mn-lt"/>
              </a:rPr>
              <a:t>Chose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a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prime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number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p</a:t>
            </a:r>
            <a:endParaRPr kumimoji="1" lang="en-US" altLang="zh-CN" sz="1400" dirty="0">
              <a:latin typeface="+mn-lt"/>
            </a:endParaRPr>
          </a:p>
          <a:p>
            <a:pPr lvl="1"/>
            <a:r>
              <a:rPr kumimoji="1" lang="en-US" altLang="zh-CN" sz="1400" dirty="0">
                <a:latin typeface="+mn-lt"/>
              </a:rPr>
              <a:t>Calculate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d1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=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y1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mod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p,</a:t>
            </a:r>
            <a:r>
              <a:rPr kumimoji="1" lang="zh-CN" altLang="en-US" sz="1400" dirty="0">
                <a:latin typeface="+mn-lt"/>
              </a:rPr>
              <a:t> </a:t>
            </a:r>
            <a:br>
              <a:rPr kumimoji="1" lang="en-US" altLang="zh-CN" sz="1400" dirty="0">
                <a:latin typeface="+mn-lt"/>
              </a:rPr>
            </a:br>
            <a:r>
              <a:rPr kumimoji="1" lang="en-US" altLang="zh-CN" sz="1400" dirty="0">
                <a:latin typeface="+mn-lt"/>
              </a:rPr>
              <a:t>d2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=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y2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mod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p,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...</a:t>
            </a:r>
            <a:endParaRPr kumimoji="1" lang="en-US" altLang="zh-CN" sz="1400" dirty="0">
              <a:latin typeface="+mn-lt"/>
            </a:endParaRPr>
          </a:p>
          <a:p>
            <a:pPr lvl="1"/>
            <a:r>
              <a:rPr kumimoji="1" lang="en-US" altLang="zh-CN" sz="1400" dirty="0">
                <a:latin typeface="+mn-lt"/>
              </a:rPr>
              <a:t>For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</a:rPr>
              <a:t>n=</a:t>
            </a:r>
            <a:r>
              <a:rPr kumimoji="1" lang="en-US" altLang="zh-CN" sz="1400" dirty="0" err="1">
                <a:solidFill>
                  <a:srgbClr val="FF0000"/>
                </a:solidFill>
                <a:latin typeface="+mn-lt"/>
              </a:rPr>
              <a:t>i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</a:rPr>
              <a:t>to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</a:rPr>
              <a:t>10,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zh-CN" sz="1400" dirty="0" err="1">
                <a:solidFill>
                  <a:srgbClr val="FF0000"/>
                </a:solidFill>
                <a:latin typeface="+mn-lt"/>
              </a:rPr>
              <a:t>d</a:t>
            </a:r>
            <a:r>
              <a:rPr kumimoji="1" lang="en-US" altLang="zh-CN" sz="1400" baseline="-25000" dirty="0" err="1">
                <a:solidFill>
                  <a:srgbClr val="FF0000"/>
                </a:solidFill>
                <a:latin typeface="+mn-lt"/>
              </a:rPr>
              <a:t>n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</a:rPr>
              <a:t>++</a:t>
            </a:r>
            <a:r>
              <a:rPr kumimoji="1" lang="en-US" altLang="zh-CN" sz="1400" dirty="0">
                <a:latin typeface="+mn-lt"/>
              </a:rPr>
              <a:t>,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other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no</a:t>
            </a:r>
            <a:r>
              <a:rPr kumimoji="1" lang="zh-CN" altLang="en-US" sz="1400" dirty="0">
                <a:latin typeface="+mn-lt"/>
              </a:rPr>
              <a:t> </a:t>
            </a:r>
            <a:r>
              <a:rPr kumimoji="1" lang="en-US" altLang="zh-CN" sz="1400" dirty="0">
                <a:latin typeface="+mn-lt"/>
              </a:rPr>
              <a:t>change</a:t>
            </a:r>
            <a:endParaRPr kumimoji="1" lang="en-US" altLang="zh-CN" sz="1400" dirty="0">
              <a:latin typeface="+mn-lt"/>
            </a:endParaRPr>
          </a:p>
        </p:txBody>
      </p:sp>
      <p:sp>
        <p:nvSpPr>
          <p:cNvPr id="12" name="内容占位符 2"/>
          <p:cNvSpPr txBox="1"/>
          <p:nvPr/>
        </p:nvSpPr>
        <p:spPr>
          <a:xfrm>
            <a:off x="447848" y="4748427"/>
            <a:ext cx="3232785" cy="114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Check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 err="1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dj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,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if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 err="1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dj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==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x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mod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p,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then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 err="1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i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&gt;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j;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else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 err="1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i</a:t>
            </a:r>
            <a:r>
              <a:rPr kumimoji="1" lang="zh-CN" altLang="en-US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&lt;=</a:t>
            </a:r>
            <a:r>
              <a:rPr kumimoji="1" lang="zh-CN" altLang="en-US" sz="140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+mn-lt"/>
                <a:ea typeface="等线" panose="02010600030101010101" charset="-122"/>
              </a:rPr>
              <a:t>j</a:t>
            </a:r>
            <a:endParaRPr kumimoji="1" lang="en-US" altLang="zh-CN" sz="1400" dirty="0">
              <a:solidFill>
                <a:srgbClr val="FF0000"/>
              </a:solidFill>
              <a:latin typeface="+mn-lt"/>
              <a:ea typeface="等线" panose="0201060003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3376344" y="3183266"/>
            <a:ext cx="2232248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/>
          <p:cNvSpPr txBox="1"/>
          <p:nvPr/>
        </p:nvSpPr>
        <p:spPr>
          <a:xfrm>
            <a:off x="4127849" y="2790597"/>
            <a:ext cx="1180283" cy="384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FF0000"/>
                </a:solidFill>
                <a:latin typeface="+mn-lt"/>
              </a:rPr>
              <a:t>c=K-j</a:t>
            </a:r>
            <a:endParaRPr lang="en-US" altLang="zh-CN" sz="14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376344" y="4705240"/>
            <a:ext cx="2232248" cy="1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/>
          <p:cNvSpPr txBox="1"/>
          <p:nvPr/>
        </p:nvSpPr>
        <p:spPr>
          <a:xfrm>
            <a:off x="4084542" y="4320845"/>
            <a:ext cx="1180283" cy="384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d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1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 to d</a:t>
            </a:r>
            <a:r>
              <a:rPr lang="en-US" altLang="zh-CN" sz="1400" baseline="-25000" dirty="0">
                <a:solidFill>
                  <a:schemeClr val="tx1"/>
                </a:solidFill>
                <a:latin typeface="+mn-lt"/>
              </a:rPr>
              <a:t>10</a:t>
            </a:r>
            <a:endParaRPr lang="en-US" altLang="zh-CN" sz="14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239472" y="941333"/>
            <a:ext cx="7212847" cy="495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+mn-lt"/>
              </a:rPr>
              <a:t>Money: Bob has </a:t>
            </a:r>
            <a:r>
              <a:rPr lang="en-US" altLang="zh-CN" sz="2000" dirty="0" err="1">
                <a:latin typeface="+mn-lt"/>
              </a:rPr>
              <a:t>i</a:t>
            </a:r>
            <a:r>
              <a:rPr lang="en-US" altLang="zh-CN" sz="2000" dirty="0">
                <a:latin typeface="+mn-lt"/>
              </a:rPr>
              <a:t>, Alice has j, 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 and j are between 1 to 10</a:t>
            </a:r>
            <a:endParaRPr lang="en-US" altLang="zh-CN" sz="200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119380" y="1263650"/>
            <a:ext cx="8567420" cy="41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Semi-honest(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半诚实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adversary</a:t>
            </a:r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rgbClr val="FF0000"/>
                </a:solidFill>
                <a:latin typeface="+mn-lt"/>
              </a:rPr>
              <a:t>Each party must 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follow the protocol(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</a:rPr>
              <a:t>但是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sender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</a:rPr>
              <a:t>和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receiver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</a:rPr>
              <a:t>可能是攻击者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)</a:t>
            </a:r>
            <a:endParaRPr lang="en-US" altLang="zh-CN" sz="1800" b="1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Generic protocol</a:t>
            </a:r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Can securely compute </a:t>
            </a:r>
            <a:r>
              <a:rPr lang="en-US" altLang="zh-CN" sz="1800" b="1" dirty="0">
                <a:solidFill>
                  <a:schemeClr val="tx1"/>
                </a:solidFill>
                <a:latin typeface="+mn-lt"/>
              </a:rPr>
              <a:t>any functionality</a:t>
            </a:r>
            <a:endParaRPr lang="en-US" altLang="zh-CN" sz="1800" b="1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Multi-party computation</a:t>
            </a:r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Secret sharing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2-party computation</a:t>
            </a:r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GC(Garbled Circuits) + OT(Oblivious Transfer)</a:t>
            </a:r>
            <a:endParaRPr lang="en-US" altLang="zh-CN" sz="1800" dirty="0">
              <a:latin typeface="+mn-lt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secure Multi-Party Computation (</a:t>
            </a:r>
            <a:r>
              <a:rPr kumimoji="1" lang="en-US" altLang="zh-CN" sz="3200" dirty="0" err="1"/>
              <a:t>sMPC</a:t>
            </a:r>
            <a:r>
              <a:rPr kumimoji="1" lang="en-US" altLang="zh-CN" sz="3200" dirty="0"/>
              <a:t>)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Common Attacks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740" y="1129030"/>
            <a:ext cx="8478520" cy="384048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kumimoji="1" lang="en-US" altLang="zh-CN" sz="1800" b="0" dirty="0"/>
              <a:t>An adversary may learn about data:</a:t>
            </a:r>
            <a:endParaRPr kumimoji="1" lang="en-US" altLang="zh-CN" sz="1800" b="0" dirty="0"/>
          </a:p>
          <a:p>
            <a:r>
              <a:rPr kumimoji="1" lang="en-US" altLang="zh-CN" sz="1800" b="0" dirty="0"/>
              <a:t>From ciphertext(</a:t>
            </a:r>
            <a:r>
              <a:rPr kumimoji="1" lang="zh-CN" altLang="en-US" sz="1800" b="0" dirty="0"/>
              <a:t>加密文本</a:t>
            </a:r>
            <a:r>
              <a:rPr kumimoji="1" lang="en-US" altLang="zh-CN" sz="1800" b="0" dirty="0"/>
              <a:t>) (</a:t>
            </a:r>
            <a:r>
              <a:rPr kumimoji="1" lang="en-US" altLang="zh-CN" sz="1800" b="0" dirty="0">
                <a:solidFill>
                  <a:srgbClr val="BE384B"/>
                </a:solidFill>
              </a:rPr>
              <a:t>ciphertext representation-based attack, e.g., order of values</a:t>
            </a:r>
            <a:r>
              <a:rPr kumimoji="1" lang="en-US" altLang="zh-CN" sz="1800" b="0" dirty="0"/>
              <a:t>)</a:t>
            </a:r>
            <a:endParaRPr kumimoji="1" lang="en-US" altLang="zh-CN" sz="1800" b="0" dirty="0"/>
          </a:p>
          <a:p>
            <a:r>
              <a:rPr kumimoji="1" lang="en-US" altLang="zh-CN" sz="1800" b="0" dirty="0"/>
              <a:t>From prior knowledge of data distribution (</a:t>
            </a:r>
            <a:r>
              <a:rPr kumimoji="1" lang="en-US" altLang="zh-CN" sz="1800" b="0" dirty="0">
                <a:solidFill>
                  <a:srgbClr val="BE384B"/>
                </a:solidFill>
              </a:rPr>
              <a:t>frequency-count attack</a:t>
            </a:r>
            <a:r>
              <a:rPr kumimoji="1" lang="en-US" altLang="zh-CN" sz="1800" b="0" dirty="0"/>
              <a:t>)</a:t>
            </a:r>
            <a:endParaRPr kumimoji="1" lang="en-US" altLang="zh-CN" sz="1800" b="0" dirty="0"/>
          </a:p>
          <a:p>
            <a:r>
              <a:rPr kumimoji="1" lang="en-US" altLang="zh-CN" sz="1800" b="0" dirty="0"/>
              <a:t>From knowledge of frequency of queries (</a:t>
            </a:r>
            <a:r>
              <a:rPr kumimoji="1" lang="en-US" altLang="zh-CN" sz="1800" b="0" dirty="0">
                <a:solidFill>
                  <a:srgbClr val="C00000"/>
                </a:solidFill>
              </a:rPr>
              <a:t>workload-skew attack</a:t>
            </a:r>
            <a:r>
              <a:rPr kumimoji="1" lang="en-US" altLang="zh-CN" sz="1800" b="0" dirty="0"/>
              <a:t>)</a:t>
            </a:r>
            <a:endParaRPr kumimoji="1" lang="en-US" altLang="zh-CN" sz="1800" b="0" dirty="0"/>
          </a:p>
          <a:p>
            <a:r>
              <a:rPr kumimoji="1" lang="en-US" altLang="zh-CN" sz="1800" b="0" dirty="0"/>
              <a:t>From the size of the </a:t>
            </a:r>
            <a:r>
              <a:rPr kumimoji="1" lang="en-US" altLang="zh-CN" sz="1800" b="0" dirty="0">
                <a:solidFill>
                  <a:srgbClr val="FF0000"/>
                </a:solidFill>
              </a:rPr>
              <a:t>output to a query</a:t>
            </a:r>
            <a:r>
              <a:rPr kumimoji="1" lang="en-US" altLang="zh-CN" sz="1800" b="0" dirty="0"/>
              <a:t> (</a:t>
            </a:r>
            <a:r>
              <a:rPr kumimoji="1" lang="en-US" altLang="zh-CN" sz="1800" b="0" dirty="0">
                <a:solidFill>
                  <a:srgbClr val="C00000"/>
                </a:solidFill>
              </a:rPr>
              <a:t>output-size attack</a:t>
            </a:r>
            <a:r>
              <a:rPr kumimoji="1" lang="en-US" altLang="zh-CN" sz="1800" b="0" dirty="0"/>
              <a:t>)</a:t>
            </a:r>
            <a:endParaRPr kumimoji="1" lang="en-US" altLang="zh-CN" sz="1800" b="0" dirty="0"/>
          </a:p>
          <a:p>
            <a:r>
              <a:rPr kumimoji="1" lang="en-US" altLang="zh-CN" sz="1800" b="0" dirty="0"/>
              <a:t>From the access pattern used by the mechanism in answering a query (</a:t>
            </a:r>
            <a:r>
              <a:rPr kumimoji="1" lang="en-US" altLang="zh-CN" sz="1800" b="0" dirty="0">
                <a:solidFill>
                  <a:srgbClr val="C00000"/>
                </a:solidFill>
              </a:rPr>
              <a:t>access-pattern attack</a:t>
            </a:r>
            <a:r>
              <a:rPr kumimoji="1" lang="en-US" altLang="zh-CN" sz="1800" b="0" dirty="0"/>
              <a:t>)</a:t>
            </a:r>
            <a:endParaRPr kumimoji="1" lang="en-US" altLang="zh-CN" sz="1800" b="0" dirty="0"/>
          </a:p>
          <a:p>
            <a:r>
              <a:rPr kumimoji="1" lang="en-US" altLang="zh-CN" sz="1800" b="0" dirty="0"/>
              <a:t>From knowledge of queries that have executed (</a:t>
            </a:r>
            <a:r>
              <a:rPr kumimoji="1" lang="en-US" altLang="zh-CN" sz="1800" b="0" dirty="0">
                <a:solidFill>
                  <a:srgbClr val="C00000"/>
                </a:solidFill>
              </a:rPr>
              <a:t>search-pattern attack</a:t>
            </a:r>
            <a:r>
              <a:rPr kumimoji="1" lang="en-US" altLang="zh-CN" sz="1800" b="0" dirty="0"/>
              <a:t>)</a:t>
            </a:r>
            <a:endParaRPr kumimoji="1" lang="en-GB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8946" y="4945732"/>
            <a:ext cx="4609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BE38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 with adversarial background knowledge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5102933" y="4990788"/>
            <a:ext cx="576064" cy="27922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33493" y="4945732"/>
            <a:ext cx="3014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BE38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Privacy compromised!!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Garbled Circuits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内容占位符 2"/>
          <p:cNvSpPr txBox="1"/>
          <p:nvPr/>
        </p:nvSpPr>
        <p:spPr>
          <a:xfrm>
            <a:off x="457200" y="1339344"/>
            <a:ext cx="8229600" cy="4146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Represent functions as </a:t>
            </a: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Boolean circuits</a:t>
            </a:r>
            <a:endParaRPr lang="en-US" altLang="zh-CN" sz="2000" b="1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Basic gates: AND, OR, NOT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Adding numbers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Comparing numbers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Multiplying numbers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Computing AES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Represent input and output as wires</a:t>
            </a:r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endParaRPr lang="en-US" altLang="zh-CN" sz="2000" dirty="0">
              <a:solidFill>
                <a:schemeClr val="tx1"/>
              </a:solidFill>
              <a:latin typeface="+mn-lt"/>
            </a:endParaRPr>
          </a:p>
          <a:p>
            <a:endParaRPr lang="en-US" altLang="zh-CN" sz="2000" dirty="0">
              <a:latin typeface="+mn-l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内容占位符 2"/>
              <p:cNvSpPr txBox="1"/>
              <p:nvPr/>
            </p:nvSpPr>
            <p:spPr>
              <a:xfrm>
                <a:off x="457200" y="1129308"/>
                <a:ext cx="8003232" cy="45856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b="1" dirty="0">
                    <a:solidFill>
                      <a:schemeClr val="tx1"/>
                    </a:solidFill>
                  </a:rPr>
                  <a:t>Input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x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y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of length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n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from P</a:t>
                </a:r>
                <a:r>
                  <a:rPr lang="en-US" altLang="zh-CN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and P</a:t>
                </a:r>
                <a:r>
                  <a:rPr lang="en-US" altLang="zh-CN" sz="2000" baseline="-25000" dirty="0">
                    <a:solidFill>
                      <a:schemeClr val="tx1"/>
                    </a:solidFill>
                  </a:rPr>
                  <a:t>2</a:t>
                </a:r>
                <a:endParaRPr lang="en-US" altLang="zh-CN" sz="2000" baseline="-25000" dirty="0">
                  <a:solidFill>
                    <a:schemeClr val="tx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altLang="zh-CN" sz="20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 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generates a garbled circuit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G(C)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1800" b="1" dirty="0">
                    <a:solidFill>
                      <a:schemeClr val="tx1"/>
                    </a:solidFill>
                  </a:rPr>
                  <a:t>K</a:t>
                </a:r>
                <a:r>
                  <a:rPr lang="en-US" altLang="zh-CN" sz="1800" b="1" baseline="-25000" dirty="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1800" b="1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, K</a:t>
                </a:r>
                <a:r>
                  <a:rPr lang="en-US" altLang="zh-CN" sz="1800" b="1" baseline="-25000" dirty="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1800" b="1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the keys on wire </a:t>
                </a:r>
                <a:r>
                  <a:rPr lang="en-US" altLang="zh-CN" sz="1800" b="1" dirty="0" err="1">
                    <a:solidFill>
                      <a:schemeClr val="tx1"/>
                    </a:solidFill>
                  </a:rPr>
                  <a:t>w</a:t>
                </a:r>
                <a:r>
                  <a:rPr lang="en-US" altLang="zh-CN" sz="1800" b="1" baseline="-25000" dirty="0" err="1">
                    <a:solidFill>
                      <a:schemeClr val="tx1"/>
                    </a:solidFill>
                  </a:rPr>
                  <a:t>L</a:t>
                </a:r>
                <a:endParaRPr lang="en-US" altLang="zh-CN" sz="1800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Let 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w</a:t>
                </a:r>
                <a:r>
                  <a:rPr lang="en-US" altLang="zh-CN" sz="18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, … </a:t>
                </a:r>
                <a:r>
                  <a:rPr lang="en-US" altLang="zh-CN" sz="1800" b="1" dirty="0" err="1">
                    <a:solidFill>
                      <a:schemeClr val="tx1"/>
                    </a:solidFill>
                  </a:rPr>
                  <a:t>w</a:t>
                </a:r>
                <a:r>
                  <a:rPr lang="en-US" altLang="zh-CN" sz="1800" b="1" baseline="-25000" dirty="0" err="1">
                    <a:solidFill>
                      <a:schemeClr val="tx1"/>
                    </a:solidFill>
                  </a:rPr>
                  <a:t>n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 the input wires of P</a:t>
                </a:r>
                <a:r>
                  <a:rPr lang="en-US" altLang="zh-CN" sz="18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w</a:t>
                </a:r>
                <a:r>
                  <a:rPr lang="en-US" altLang="zh-CN" sz="1800" b="1" baseline="-25000" dirty="0">
                    <a:solidFill>
                      <a:schemeClr val="tx1"/>
                    </a:solidFill>
                  </a:rPr>
                  <a:t>n+1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, … w</a:t>
                </a:r>
                <a:r>
                  <a:rPr lang="en-US" altLang="zh-CN" sz="1800" b="1" baseline="-25000" dirty="0">
                    <a:solidFill>
                      <a:schemeClr val="tx1"/>
                    </a:solidFill>
                  </a:rPr>
                  <a:t>2n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 the input wires of P</a:t>
                </a:r>
                <a:r>
                  <a:rPr lang="en-US" altLang="zh-CN" sz="18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en-US" altLang="zh-CN" sz="18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altLang="zh-CN" sz="20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sends to P</a:t>
                </a:r>
                <a:r>
                  <a:rPr lang="en-US" altLang="zh-CN" sz="20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G(C)</a:t>
                </a: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strings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bSup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altLang="zh-CN" sz="20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P</a:t>
                </a:r>
                <a:r>
                  <a:rPr lang="en-US" altLang="zh-CN" sz="20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run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n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OTs in parallel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altLang="zh-CN" sz="18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inputs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altLang="zh-CN" sz="1800" b="1" dirty="0">
                    <a:solidFill>
                      <a:schemeClr val="tx1"/>
                    </a:solidFill>
                  </a:rPr>
                  <a:t>)</a:t>
                </a:r>
                <a:endParaRPr lang="en-US" altLang="zh-CN" sz="1800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altLang="zh-CN" sz="18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inputs </a:t>
                </a:r>
                <a:r>
                  <a:rPr lang="en-US" altLang="zh-CN" sz="1800" b="1" dirty="0" err="1">
                    <a:solidFill>
                      <a:schemeClr val="tx1"/>
                    </a:solidFill>
                  </a:rPr>
                  <a:t>y</a:t>
                </a:r>
                <a:r>
                  <a:rPr lang="en-US" altLang="zh-CN" sz="1800" b="1" baseline="-25000" dirty="0" err="1">
                    <a:solidFill>
                      <a:schemeClr val="tx1"/>
                    </a:solidFill>
                  </a:rPr>
                  <a:t>i</a:t>
                </a:r>
                <a:endParaRPr lang="en-US" altLang="zh-CN" sz="1800" b="1" baseline="-25000" dirty="0">
                  <a:solidFill>
                    <a:schemeClr val="tx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Given all keys, P2 computes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G(C)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obtains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C(</a:t>
                </a:r>
                <a:r>
                  <a:rPr lang="en-US" altLang="zh-CN" sz="2000" b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)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endPara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29308"/>
                <a:ext cx="8003232" cy="4585692"/>
              </a:xfrm>
              <a:prstGeom prst="rect">
                <a:avLst/>
              </a:prstGeom>
              <a:blipFill rotWithShape="1">
                <a:blip r:embed="rId1"/>
                <a:stretch>
                  <a:fillRect t="-6" r="4" b="-5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Yao</a:t>
            </a:r>
            <a:r>
              <a:rPr lang="en-US" altLang="zh-CN" sz="3200" dirty="0">
                <a:latin typeface="+mn-lt"/>
              </a:rPr>
              <a:t>'</a:t>
            </a:r>
            <a:r>
              <a:rPr lang="en-US" altLang="zh-CN" sz="3200" dirty="0"/>
              <a:t>s Protocol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"/>
          <p:cNvSpPr txBox="1"/>
          <p:nvPr/>
        </p:nvSpPr>
        <p:spPr>
          <a:xfrm>
            <a:off x="457200" y="1129308"/>
            <a:ext cx="8003232" cy="4146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Two-party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en-US" altLang="zh-CN" sz="1600" dirty="0">
                <a:solidFill>
                  <a:schemeClr val="tx1"/>
                </a:solidFill>
              </a:rPr>
              <a:t>Yao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'</a:t>
            </a:r>
            <a:r>
              <a:rPr lang="en-US" altLang="zh-CN" sz="1600" dirty="0">
                <a:solidFill>
                  <a:schemeClr val="tx1"/>
                </a:solidFill>
              </a:rPr>
              <a:t>s protocol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1"/>
            <a:r>
              <a:rPr lang="en-US" altLang="zh-CN" sz="1600" dirty="0" err="1">
                <a:solidFill>
                  <a:schemeClr val="tx1"/>
                </a:solidFill>
              </a:rPr>
              <a:t>TinyOT</a:t>
            </a:r>
            <a:r>
              <a:rPr lang="en-US" altLang="zh-CN" sz="1600" dirty="0">
                <a:solidFill>
                  <a:schemeClr val="tx1"/>
                </a:solidFill>
              </a:rPr>
              <a:t> protocol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1"/>
            <a:r>
              <a:rPr lang="en-US" altLang="zh-CN" sz="1600" dirty="0" err="1">
                <a:solidFill>
                  <a:schemeClr val="tx1"/>
                </a:solidFill>
              </a:rPr>
              <a:t>Obliv</a:t>
            </a:r>
            <a:r>
              <a:rPr lang="en-US" altLang="zh-CN" sz="1600" dirty="0">
                <a:solidFill>
                  <a:schemeClr val="tx1"/>
                </a:solidFill>
              </a:rPr>
              <a:t>-C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1"/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chemeClr val="tx1"/>
                </a:solidFill>
              </a:rPr>
              <a:t>Multi-party 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</a:rPr>
              <a:t>BMR protocol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</a:rPr>
              <a:t>GMW protocol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</a:rPr>
              <a:t>SPDZ protocol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Different </a:t>
            </a:r>
            <a:r>
              <a:rPr lang="en-US" altLang="zh-CN" sz="3200" dirty="0" err="1"/>
              <a:t>sMPC</a:t>
            </a:r>
            <a:r>
              <a:rPr lang="en-US" altLang="zh-CN" sz="3200" dirty="0"/>
              <a:t> Protocols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Homomorphic Encryption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75690" y="44450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</a:t>
            </a:r>
            <a:r>
              <a:rPr lang="zh-CN" altLang="en-US"/>
              <a:t>同态加密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Problem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56" y="2071314"/>
            <a:ext cx="720000" cy="720000"/>
          </a:xfrm>
          <a:prstGeom prst="rect">
            <a:avLst/>
          </a:prstGeom>
        </p:spPr>
      </p:pic>
      <p:sp>
        <p:nvSpPr>
          <p:cNvPr id="45" name="对话气泡: 椭圆形 44"/>
          <p:cNvSpPr/>
          <p:nvPr/>
        </p:nvSpPr>
        <p:spPr>
          <a:xfrm>
            <a:off x="179512" y="1204593"/>
            <a:ext cx="2808312" cy="900442"/>
          </a:xfrm>
          <a:prstGeom prst="wedgeEllipseCallout">
            <a:avLst>
              <a:gd name="adj1" fmla="val 39777"/>
              <a:gd name="adj2" fmla="val 586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Data</a:t>
            </a:r>
            <a:r>
              <a:rPr kumimoji="1" lang="en-US" altLang="zh-CN" dirty="0">
                <a:solidFill>
                  <a:schemeClr val="tx1"/>
                </a:solidFill>
              </a:rPr>
              <a:t>!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对话气泡: 椭圆形 45"/>
          <p:cNvSpPr/>
          <p:nvPr/>
        </p:nvSpPr>
        <p:spPr>
          <a:xfrm>
            <a:off x="6116204" y="1231104"/>
            <a:ext cx="2901677" cy="900442"/>
          </a:xfrm>
          <a:prstGeom prst="wedgeEllipseCallout">
            <a:avLst>
              <a:gd name="adj1" fmla="val -49063"/>
              <a:gd name="adj2" fmla="val 519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computing resource</a:t>
            </a:r>
            <a:r>
              <a:rPr kumimoji="1" lang="en-US" altLang="zh-CN" dirty="0">
                <a:solidFill>
                  <a:schemeClr val="tx1"/>
                </a:solidFill>
              </a:rPr>
              <a:t>! 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7" name="内容占位符 2"/>
          <p:cNvSpPr txBox="1"/>
          <p:nvPr/>
        </p:nvSpPr>
        <p:spPr>
          <a:xfrm>
            <a:off x="2638956" y="266470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48" name="内容占位符 2"/>
          <p:cNvSpPr txBox="1"/>
          <p:nvPr/>
        </p:nvSpPr>
        <p:spPr>
          <a:xfrm>
            <a:off x="4682127" y="2693951"/>
            <a:ext cx="2272545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 (cloud)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3320877" y="2569468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425742" y="3297802"/>
            <a:ext cx="8229600" cy="2558473"/>
          </a:xfrm>
        </p:spPr>
        <p:txBody>
          <a:bodyPr>
            <a:noAutofit/>
          </a:bodyPr>
          <a:lstStyle/>
          <a:p>
            <a:r>
              <a:rPr lang="en-US" altLang="zh-CN" sz="2000" b="0" dirty="0">
                <a:latin typeface="+mn-lt"/>
              </a:rPr>
              <a:t>Alice wants to ask Bob (e.g., a cloud) to perform calculation on her data</a:t>
            </a:r>
            <a:endParaRPr lang="en-US" altLang="zh-CN" sz="2000" b="0" dirty="0">
              <a:latin typeface="+mn-lt"/>
            </a:endParaRPr>
          </a:p>
          <a:p>
            <a:r>
              <a:rPr lang="en-US" altLang="zh-CN" sz="2000" b="0" dirty="0">
                <a:latin typeface="+mn-lt"/>
              </a:rPr>
              <a:t>Naïve method: Sending Data to Bob</a:t>
            </a:r>
            <a:endParaRPr lang="en-US" altLang="zh-CN" sz="2000" b="0" dirty="0">
              <a:latin typeface="+mn-lt"/>
            </a:endParaRPr>
          </a:p>
          <a:p>
            <a:endParaRPr lang="en-US" altLang="zh-CN" sz="1800" b="0" dirty="0">
              <a:latin typeface="+mn-lt"/>
            </a:endParaRPr>
          </a:p>
          <a:p>
            <a:pPr lvl="1"/>
            <a:endParaRPr lang="en-US" altLang="zh-CN" sz="2200" dirty="0">
              <a:latin typeface="+mn-lt"/>
            </a:endParaRPr>
          </a:p>
        </p:txBody>
      </p:sp>
      <p:sp>
        <p:nvSpPr>
          <p:cNvPr id="52" name="内容占位符 2"/>
          <p:cNvSpPr txBox="1"/>
          <p:nvPr/>
        </p:nvSpPr>
        <p:spPr>
          <a:xfrm>
            <a:off x="3659902" y="2150359"/>
            <a:ext cx="936104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Data</a:t>
            </a:r>
            <a:endParaRPr lang="en-US" altLang="zh-CN" sz="1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38" y="1758418"/>
            <a:ext cx="1286706" cy="1286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56" y="2071314"/>
            <a:ext cx="720000" cy="720000"/>
          </a:xfrm>
          <a:prstGeom prst="rect">
            <a:avLst/>
          </a:prstGeom>
        </p:spPr>
      </p:pic>
      <p:sp>
        <p:nvSpPr>
          <p:cNvPr id="45" name="对话气泡: 椭圆形 44"/>
          <p:cNvSpPr/>
          <p:nvPr/>
        </p:nvSpPr>
        <p:spPr>
          <a:xfrm>
            <a:off x="179512" y="1204593"/>
            <a:ext cx="2808312" cy="900442"/>
          </a:xfrm>
          <a:prstGeom prst="wedgeEllipseCallout">
            <a:avLst>
              <a:gd name="adj1" fmla="val 39777"/>
              <a:gd name="adj2" fmla="val 586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Data</a:t>
            </a:r>
            <a:r>
              <a:rPr kumimoji="1" lang="en-US" altLang="zh-CN" dirty="0">
                <a:solidFill>
                  <a:schemeClr val="tx1"/>
                </a:solidFill>
              </a:rPr>
              <a:t>!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对话气泡: 椭圆形 45"/>
          <p:cNvSpPr/>
          <p:nvPr/>
        </p:nvSpPr>
        <p:spPr>
          <a:xfrm>
            <a:off x="6116204" y="1231104"/>
            <a:ext cx="2901677" cy="900442"/>
          </a:xfrm>
          <a:prstGeom prst="wedgeEllipseCallout">
            <a:avLst>
              <a:gd name="adj1" fmla="val -49063"/>
              <a:gd name="adj2" fmla="val 519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computing resource</a:t>
            </a:r>
            <a:r>
              <a:rPr kumimoji="1" lang="en-US" altLang="zh-CN" dirty="0">
                <a:solidFill>
                  <a:schemeClr val="tx1"/>
                </a:solidFill>
              </a:rPr>
              <a:t>! 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7" name="内容占位符 2"/>
          <p:cNvSpPr txBox="1"/>
          <p:nvPr/>
        </p:nvSpPr>
        <p:spPr>
          <a:xfrm>
            <a:off x="2638956" y="266470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48" name="内容占位符 2"/>
          <p:cNvSpPr txBox="1"/>
          <p:nvPr/>
        </p:nvSpPr>
        <p:spPr>
          <a:xfrm>
            <a:off x="4682127" y="2693951"/>
            <a:ext cx="2272545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 (cloud)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3320877" y="2569468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425742" y="3297802"/>
            <a:ext cx="8229600" cy="2558473"/>
          </a:xfrm>
        </p:spPr>
        <p:txBody>
          <a:bodyPr>
            <a:noAutofit/>
          </a:bodyPr>
          <a:lstStyle/>
          <a:p>
            <a:r>
              <a:rPr lang="en-US" altLang="zh-CN" sz="2000" b="0" dirty="0">
                <a:latin typeface="+mn-lt"/>
              </a:rPr>
              <a:t>Alice wants to ask Bob (e.g., a cloud) to perform calculation on her data</a:t>
            </a:r>
            <a:endParaRPr lang="en-US" altLang="zh-CN" sz="2000" b="0" dirty="0">
              <a:latin typeface="+mn-lt"/>
            </a:endParaRPr>
          </a:p>
          <a:p>
            <a:r>
              <a:rPr lang="en-US" altLang="zh-CN" sz="2000" b="0" dirty="0">
                <a:latin typeface="+mn-lt"/>
              </a:rPr>
              <a:t>Naïve method: Sending Data to Bob</a:t>
            </a:r>
            <a:endParaRPr lang="en-US" altLang="zh-CN" sz="2000" b="0" dirty="0">
              <a:latin typeface="+mn-lt"/>
            </a:endParaRPr>
          </a:p>
          <a:p>
            <a:pPr lvl="1"/>
            <a:r>
              <a:rPr lang="en-US" altLang="zh-CN" sz="1600" b="0" dirty="0">
                <a:latin typeface="+mn-lt"/>
              </a:rPr>
              <a:t>Bob will get the data</a:t>
            </a:r>
            <a:endParaRPr lang="en-US" altLang="zh-CN" sz="1600" b="0" dirty="0">
              <a:latin typeface="+mn-lt"/>
            </a:endParaRPr>
          </a:p>
          <a:p>
            <a:pPr lvl="1"/>
            <a:endParaRPr lang="en-US" altLang="zh-CN" sz="2200" dirty="0">
              <a:latin typeface="+mn-lt"/>
            </a:endParaRPr>
          </a:p>
        </p:txBody>
      </p:sp>
      <p:sp>
        <p:nvSpPr>
          <p:cNvPr id="52" name="内容占位符 2"/>
          <p:cNvSpPr txBox="1"/>
          <p:nvPr/>
        </p:nvSpPr>
        <p:spPr>
          <a:xfrm>
            <a:off x="3659902" y="2150359"/>
            <a:ext cx="936104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Data</a:t>
            </a:r>
            <a:endParaRPr lang="en-US" altLang="zh-CN" sz="1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38" y="1758418"/>
            <a:ext cx="1286706" cy="1286706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Problem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Homomorphic Encryption (HE)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39" y="2057198"/>
            <a:ext cx="720000" cy="720000"/>
          </a:xfrm>
          <a:prstGeom prst="rect">
            <a:avLst/>
          </a:prstGeom>
        </p:spPr>
      </p:pic>
      <p:sp>
        <p:nvSpPr>
          <p:cNvPr id="45" name="对话气泡: 椭圆形 44"/>
          <p:cNvSpPr/>
          <p:nvPr/>
        </p:nvSpPr>
        <p:spPr>
          <a:xfrm>
            <a:off x="179512" y="1204593"/>
            <a:ext cx="2088232" cy="788811"/>
          </a:xfrm>
          <a:prstGeom prst="wedgeEllipseCallout">
            <a:avLst>
              <a:gd name="adj1" fmla="val 39777"/>
              <a:gd name="adj2" fmla="val 586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Data</a:t>
            </a:r>
            <a:r>
              <a:rPr kumimoji="1" lang="en-US" altLang="zh-CN" dirty="0">
                <a:solidFill>
                  <a:schemeClr val="tx1"/>
                </a:solidFill>
              </a:rPr>
              <a:t>!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对话气泡: 椭圆形 45"/>
          <p:cNvSpPr/>
          <p:nvPr/>
        </p:nvSpPr>
        <p:spPr>
          <a:xfrm>
            <a:off x="6116204" y="1231104"/>
            <a:ext cx="2901677" cy="900442"/>
          </a:xfrm>
          <a:prstGeom prst="wedgeEllipseCallout">
            <a:avLst>
              <a:gd name="adj1" fmla="val -49063"/>
              <a:gd name="adj2" fmla="val 519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computing resource</a:t>
            </a:r>
            <a:r>
              <a:rPr kumimoji="1" lang="en-US" altLang="zh-CN" dirty="0">
                <a:solidFill>
                  <a:schemeClr val="tx1"/>
                </a:solidFill>
              </a:rPr>
              <a:t>! 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7" name="内容占位符 2"/>
          <p:cNvSpPr txBox="1"/>
          <p:nvPr/>
        </p:nvSpPr>
        <p:spPr>
          <a:xfrm>
            <a:off x="2034139" y="2650592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48" name="内容占位符 2"/>
          <p:cNvSpPr txBox="1"/>
          <p:nvPr/>
        </p:nvSpPr>
        <p:spPr>
          <a:xfrm>
            <a:off x="4682127" y="2693951"/>
            <a:ext cx="2272545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 (cloud)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876384" y="3361557"/>
            <a:ext cx="2245154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内容占位符 2"/>
          <p:cNvSpPr txBox="1"/>
          <p:nvPr/>
        </p:nvSpPr>
        <p:spPr>
          <a:xfrm>
            <a:off x="2540481" y="3034993"/>
            <a:ext cx="2883759" cy="304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0" dirty="0">
                <a:solidFill>
                  <a:schemeClr val="tx1"/>
                </a:solidFill>
                <a:latin typeface="+mn-lt"/>
              </a:rPr>
              <a:t>CT=encrypt(Key, Data)</a:t>
            </a:r>
            <a:endParaRPr lang="en-US" altLang="zh-CN" sz="1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38" y="1758418"/>
            <a:ext cx="1286706" cy="1286706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2876384" y="3803792"/>
            <a:ext cx="2245154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/>
          <p:cNvSpPr txBox="1"/>
          <p:nvPr/>
        </p:nvSpPr>
        <p:spPr>
          <a:xfrm>
            <a:off x="2540480" y="3487358"/>
            <a:ext cx="2883759" cy="304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0" dirty="0">
                <a:solidFill>
                  <a:schemeClr val="tx1"/>
                </a:solidFill>
                <a:latin typeface="+mn-lt"/>
              </a:rPr>
              <a:t>Function f()</a:t>
            </a:r>
            <a:endParaRPr lang="en-US" altLang="zh-CN" sz="1400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876384" y="4441676"/>
            <a:ext cx="2245154" cy="1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2"/>
          <p:cNvSpPr txBox="1"/>
          <p:nvPr/>
        </p:nvSpPr>
        <p:spPr>
          <a:xfrm>
            <a:off x="2267744" y="4080793"/>
            <a:ext cx="3851163" cy="337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0" dirty="0">
                <a:solidFill>
                  <a:schemeClr val="tx1"/>
                </a:solidFill>
                <a:latin typeface="+mn-lt"/>
              </a:rPr>
              <a:t>CT'= Evaluate(f, CT) = Encrypt(Key, f(Data))</a:t>
            </a:r>
            <a:endParaRPr lang="en-US" altLang="zh-CN" sz="1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1107778" y="4820187"/>
            <a:ext cx="2883759" cy="304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0" dirty="0">
                <a:solidFill>
                  <a:schemeClr val="tx1"/>
                </a:solidFill>
                <a:latin typeface="+mn-lt"/>
              </a:rPr>
              <a:t>Get f(Data) = Decrypt(Key, CT')</a:t>
            </a:r>
            <a:endParaRPr lang="en-US" altLang="zh-CN" sz="1400" b="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SWHE and FHE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内容占位符 2"/>
              <p:cNvSpPr txBox="1"/>
              <p:nvPr/>
            </p:nvSpPr>
            <p:spPr>
              <a:xfrm>
                <a:off x="323528" y="1309648"/>
                <a:ext cx="8229600" cy="4146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1pPr>
                <a:lvl2pPr marL="742950" indent="-28575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latin typeface="+mn-lt"/>
                  </a:rPr>
                  <a:t>HE: Homomorphic Encryption</a:t>
                </a:r>
                <a:endParaRPr lang="en-US" altLang="zh-CN" sz="2000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𝑬𝒏𝒄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1800" b="1" i="1" baseline="-2500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1800" b="1" i="1" baseline="-2500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𝑬𝒗𝒂𝒍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𝑬𝒏𝒄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1800" b="1" i="1" baseline="-2500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𝑬𝒏𝒄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1800" b="1" i="1" baseline="-2500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800" b="1" dirty="0">
                  <a:latin typeface="+mn-lt"/>
                </a:endParaRPr>
              </a:p>
              <a:p>
                <a:r>
                  <a:rPr lang="en-US" altLang="zh-CN" sz="2000" dirty="0">
                    <a:latin typeface="+mn-lt"/>
                  </a:rPr>
                  <a:t>SWHE: Somewhat Homomorphic Encryption(</a:t>
                </a:r>
                <a:r>
                  <a:rPr lang="zh-CN" altLang="en-US" sz="2000" dirty="0">
                    <a:latin typeface="+mn-lt"/>
                  </a:rPr>
                  <a:t>非全同态加密</a:t>
                </a:r>
                <a:r>
                  <a:rPr lang="en-US" altLang="zh-CN" sz="2000" dirty="0">
                    <a:latin typeface="+mn-lt"/>
                  </a:rPr>
                  <a:t>)</a:t>
                </a:r>
                <a:endParaRPr lang="en-US" altLang="zh-CN" sz="2000" dirty="0">
                  <a:latin typeface="+mn-lt"/>
                </a:endParaRPr>
              </a:p>
              <a:p>
                <a:pPr lvl="1"/>
                <a:r>
                  <a:rPr lang="en-US" altLang="zh-CN" sz="1800" dirty="0">
                    <a:latin typeface="+mn-lt"/>
                  </a:rPr>
                  <a:t>Support </a:t>
                </a:r>
                <a:r>
                  <a:rPr lang="en-US" altLang="zh-CN" sz="1800" b="1" dirty="0">
                    <a:latin typeface="+mn-lt"/>
                  </a:rPr>
                  <a:t>limited</a:t>
                </a:r>
                <a:r>
                  <a:rPr lang="en-US" altLang="zh-CN" sz="1800" dirty="0">
                    <a:latin typeface="+mn-lt"/>
                  </a:rPr>
                  <a:t> kinds</a:t>
                </a:r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and</a:t>
                </a:r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times of operation</a:t>
                </a:r>
                <a:endParaRPr lang="en-US" altLang="zh-CN" sz="1800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1800" b="1" i="1" baseline="-250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1800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1800" b="1" i="1" baseline="-2500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1800" b="1" i="1" baseline="-2500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sz="1800" b="1" baseline="-250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(e.g., RSA)</a:t>
                </a:r>
                <a:endParaRPr lang="en-US" altLang="zh-CN" sz="1800" baseline="-25000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1800" b="1" i="1" baseline="-250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1800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1800" b="1" i="1" baseline="-2500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1800" b="1" i="1" baseline="-2500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(e.g., </a:t>
                </a:r>
                <a:r>
                  <a:rPr lang="en-US" altLang="zh-CN" sz="1800" dirty="0" err="1">
                    <a:latin typeface="+mn-lt"/>
                  </a:rPr>
                  <a:t>Paillier</a:t>
                </a:r>
                <a:r>
                  <a:rPr lang="en-US" altLang="zh-CN" sz="1800" dirty="0">
                    <a:latin typeface="+mn-lt"/>
                  </a:rPr>
                  <a:t>)</a:t>
                </a:r>
                <a:r>
                  <a:rPr lang="zh-CN" altLang="en-US" sz="1800" dirty="0">
                    <a:latin typeface="+mn-lt"/>
                  </a:rPr>
                  <a:t> </a:t>
                </a:r>
                <a:endParaRPr lang="en-US" altLang="zh-CN" sz="1800" dirty="0">
                  <a:latin typeface="+mn-lt"/>
                </a:endParaRPr>
              </a:p>
              <a:p>
                <a:r>
                  <a:rPr lang="en-US" altLang="zh-CN" sz="2000" dirty="0">
                    <a:latin typeface="+mn-lt"/>
                  </a:rPr>
                  <a:t>FHE: Full Homomorphic Encryption(</a:t>
                </a:r>
                <a:r>
                  <a:rPr lang="zh-CN" altLang="en-US" sz="2000" dirty="0">
                    <a:latin typeface="+mn-lt"/>
                  </a:rPr>
                  <a:t>全同态加密</a:t>
                </a:r>
                <a:r>
                  <a:rPr lang="en-US" altLang="zh-CN" sz="2000" dirty="0">
                    <a:latin typeface="+mn-lt"/>
                  </a:rPr>
                  <a:t>)</a:t>
                </a:r>
                <a:endParaRPr lang="en-US" altLang="zh-CN" sz="2000" dirty="0">
                  <a:latin typeface="+mn-lt"/>
                </a:endParaRPr>
              </a:p>
              <a:p>
                <a:pPr lvl="1"/>
                <a:r>
                  <a:rPr lang="en-US" altLang="zh-CN" sz="1800" dirty="0">
                    <a:latin typeface="+mn-lt"/>
                  </a:rPr>
                  <a:t>Support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+mn-lt"/>
                  </a:rPr>
                  <a:t>all kinds of operations</a:t>
                </a:r>
                <a:endParaRPr lang="en-US" altLang="zh-CN" sz="1800" dirty="0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r>
                  <a:rPr lang="en-US" altLang="zh-CN" sz="1800" dirty="0">
                    <a:latin typeface="+mn-lt"/>
                  </a:rPr>
                  <a:t>Addition and multiplication</a:t>
                </a:r>
                <a:endParaRPr lang="en-US" altLang="zh-CN" sz="1800" dirty="0">
                  <a:latin typeface="+mn-lt"/>
                </a:endParaRPr>
              </a:p>
            </p:txBody>
          </p:sp>
        </mc:Choice>
        <mc:Fallback>
          <p:sp>
            <p:nvSpPr>
              <p:cNvPr id="2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09648"/>
                <a:ext cx="8229600" cy="4146790"/>
              </a:xfrm>
              <a:prstGeom prst="rect">
                <a:avLst/>
              </a:prstGeom>
              <a:blipFill rotWithShape="1">
                <a:blip r:embed="rId1"/>
                <a:stretch>
                  <a:fillRect l="-4" t="-7" r="4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62375" y="228600"/>
            <a:ext cx="50526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同态加密：</a:t>
            </a:r>
            <a:endParaRPr lang="zh-CN" altLang="en-US" sz="1600"/>
          </a:p>
          <a:p>
            <a:r>
              <a:rPr lang="zh-CN" altLang="en-US" sz="1600"/>
              <a:t>对于一些运算规则，如果在加密之后仍然满足，则说对于这个运算的加密是同态加密。</a:t>
            </a:r>
            <a:endParaRPr lang="zh-CN" altLang="en-US" sz="1600"/>
          </a:p>
          <a:p>
            <a:r>
              <a:rPr lang="zh-CN" altLang="en-US" sz="1600"/>
              <a:t>这样的话就可以直接传输密文进行这个运算而不需要传递明文。</a:t>
            </a:r>
            <a:endParaRPr lang="zh-CN" altLang="en-US" sz="1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Enclave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Aka.,</a:t>
            </a:r>
            <a:r>
              <a:rPr lang="zh-CN" altLang="en-US" dirty="0"/>
              <a:t> </a:t>
            </a:r>
            <a:r>
              <a:rPr lang="en-US" altLang="zh-CN" dirty="0"/>
              <a:t>TEE</a:t>
            </a:r>
            <a:r>
              <a:rPr lang="zh-CN" altLang="en-US" dirty="0"/>
              <a:t> </a:t>
            </a:r>
            <a:r>
              <a:rPr lang="en-US" altLang="zh-CN" dirty="0"/>
              <a:t>(Trusted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Environment)</a:t>
            </a:r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3200" spc="57" dirty="0"/>
              <a:t>Problem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56" y="2071314"/>
            <a:ext cx="720000" cy="720000"/>
          </a:xfrm>
          <a:prstGeom prst="rect">
            <a:avLst/>
          </a:prstGeom>
        </p:spPr>
      </p:pic>
      <p:sp>
        <p:nvSpPr>
          <p:cNvPr id="45" name="对话气泡: 椭圆形 44"/>
          <p:cNvSpPr/>
          <p:nvPr/>
        </p:nvSpPr>
        <p:spPr>
          <a:xfrm>
            <a:off x="179512" y="1204593"/>
            <a:ext cx="2808312" cy="900442"/>
          </a:xfrm>
          <a:prstGeom prst="wedgeEllipseCallout">
            <a:avLst>
              <a:gd name="adj1" fmla="val 39777"/>
              <a:gd name="adj2" fmla="val 586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Data</a:t>
            </a:r>
            <a:r>
              <a:rPr kumimoji="1" lang="en-US" altLang="zh-CN" dirty="0">
                <a:solidFill>
                  <a:schemeClr val="tx1"/>
                </a:solidFill>
              </a:rPr>
              <a:t>!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对话气泡: 椭圆形 45"/>
          <p:cNvSpPr/>
          <p:nvPr/>
        </p:nvSpPr>
        <p:spPr>
          <a:xfrm>
            <a:off x="6116204" y="1231104"/>
            <a:ext cx="2901677" cy="900442"/>
          </a:xfrm>
          <a:prstGeom prst="wedgeEllipseCallout">
            <a:avLst>
              <a:gd name="adj1" fmla="val -49063"/>
              <a:gd name="adj2" fmla="val 519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computing resource</a:t>
            </a:r>
            <a:r>
              <a:rPr kumimoji="1" lang="en-US" altLang="zh-CN" dirty="0">
                <a:solidFill>
                  <a:schemeClr val="tx1"/>
                </a:solidFill>
              </a:rPr>
              <a:t>! 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7" name="内容占位符 2"/>
          <p:cNvSpPr txBox="1"/>
          <p:nvPr/>
        </p:nvSpPr>
        <p:spPr>
          <a:xfrm>
            <a:off x="2638956" y="266470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48" name="内容占位符 2"/>
          <p:cNvSpPr txBox="1"/>
          <p:nvPr/>
        </p:nvSpPr>
        <p:spPr>
          <a:xfrm>
            <a:off x="4682127" y="2693951"/>
            <a:ext cx="2272545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 (cloud)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3320877" y="2569468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425742" y="3297802"/>
            <a:ext cx="8229600" cy="2558473"/>
          </a:xfrm>
        </p:spPr>
        <p:txBody>
          <a:bodyPr>
            <a:noAutofit/>
          </a:bodyPr>
          <a:lstStyle/>
          <a:p>
            <a:r>
              <a:rPr lang="en-US" altLang="zh-CN" sz="2000" b="0" dirty="0">
                <a:latin typeface="+mn-lt"/>
              </a:rPr>
              <a:t>Alice wants to ask Bob (e.g., a cloud) to perform calculation on her data</a:t>
            </a:r>
            <a:endParaRPr lang="en-US" altLang="zh-CN" sz="2000" b="0" dirty="0">
              <a:latin typeface="+mn-lt"/>
            </a:endParaRPr>
          </a:p>
          <a:p>
            <a:r>
              <a:rPr lang="en-US" altLang="zh-CN" sz="2000" b="0" dirty="0">
                <a:latin typeface="+mn-lt"/>
              </a:rPr>
              <a:t>Naïve method: Sending Data to Bob</a:t>
            </a:r>
            <a:endParaRPr lang="en-US" altLang="zh-CN" sz="2000" b="0" dirty="0">
              <a:latin typeface="+mn-lt"/>
            </a:endParaRPr>
          </a:p>
          <a:p>
            <a:endParaRPr lang="en-US" altLang="zh-CN" sz="1800" b="0" dirty="0">
              <a:latin typeface="+mn-lt"/>
            </a:endParaRPr>
          </a:p>
          <a:p>
            <a:pPr lvl="1"/>
            <a:endParaRPr lang="en-US" altLang="zh-CN" sz="2200" dirty="0">
              <a:latin typeface="+mn-lt"/>
            </a:endParaRPr>
          </a:p>
        </p:txBody>
      </p:sp>
      <p:sp>
        <p:nvSpPr>
          <p:cNvPr id="52" name="内容占位符 2"/>
          <p:cNvSpPr txBox="1"/>
          <p:nvPr/>
        </p:nvSpPr>
        <p:spPr>
          <a:xfrm>
            <a:off x="3659902" y="2150359"/>
            <a:ext cx="936104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Data</a:t>
            </a:r>
            <a:endParaRPr lang="en-US" altLang="zh-CN" sz="1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38" y="1758418"/>
            <a:ext cx="1286706" cy="1286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Data Privacy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13328"/>
            <a:ext cx="8095928" cy="3771636"/>
          </a:xfrm>
        </p:spPr>
        <p:txBody>
          <a:bodyPr>
            <a:noAutofit/>
          </a:bodyPr>
          <a:lstStyle/>
          <a:p>
            <a:r>
              <a:rPr kumimoji="1" lang="en-US" altLang="zh-CN" sz="2000" b="0" dirty="0"/>
              <a:t>Will data be vulnerable to misuse?</a:t>
            </a:r>
            <a:endParaRPr lang="en-US" altLang="zh-CN" sz="2000" b="0" dirty="0"/>
          </a:p>
          <a:p>
            <a:r>
              <a:rPr lang="en-US" altLang="zh-CN" sz="2000" b="0" dirty="0"/>
              <a:t>What's the target of data privacy system?</a:t>
            </a:r>
            <a:endParaRPr lang="en-US" altLang="zh-CN" sz="2000" b="0" dirty="0"/>
          </a:p>
          <a:p>
            <a:pPr lvl="1"/>
            <a:r>
              <a:rPr lang="en-US" altLang="zh-CN" sz="2000" dirty="0"/>
              <a:t>Allow data to be used, and</a:t>
            </a:r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Protect data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from being stolen</a:t>
            </a:r>
            <a:endParaRPr lang="en-US" altLang="zh-CN" sz="2000" dirty="0">
              <a:solidFill>
                <a:srgbClr val="C00000"/>
              </a:solidFill>
            </a:endParaRPr>
          </a:p>
          <a:p>
            <a:r>
              <a:rPr lang="en-US" altLang="zh-CN" sz="2000" b="0" dirty="0"/>
              <a:t>What will be introduced?</a:t>
            </a:r>
            <a:endParaRPr lang="en-US" altLang="zh-CN" sz="2000" b="0" dirty="0"/>
          </a:p>
          <a:p>
            <a:pPr lvl="1"/>
            <a:r>
              <a:rPr lang="en-US" altLang="zh-CN" sz="2000" dirty="0"/>
              <a:t>Basic data privacy method </a:t>
            </a:r>
            <a:endParaRPr lang="en-US" altLang="zh-CN" sz="2000" dirty="0"/>
          </a:p>
          <a:p>
            <a:pPr lvl="2"/>
            <a:r>
              <a:rPr lang="en-US" altLang="zh-CN" dirty="0"/>
              <a:t>HE, ZKP, </a:t>
            </a:r>
            <a:r>
              <a:rPr lang="en-US" altLang="zh-CN" dirty="0" err="1"/>
              <a:t>sMPC</a:t>
            </a:r>
            <a:r>
              <a:rPr lang="en-US" altLang="zh-CN" dirty="0"/>
              <a:t>, SS, OT, GC, DP, TEE, …</a:t>
            </a:r>
            <a:endParaRPr lang="en-US" altLang="zh-CN" dirty="0"/>
          </a:p>
          <a:p>
            <a:pPr lvl="1"/>
            <a:r>
              <a:rPr lang="en-US" altLang="zh-CN" sz="2000" dirty="0"/>
              <a:t>Systems which try to enforce data privacy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3200" spc="57" dirty="0"/>
              <a:t>Trusted Execution Environment (TEE)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56" y="2071314"/>
            <a:ext cx="720000" cy="720000"/>
          </a:xfrm>
          <a:prstGeom prst="rect">
            <a:avLst/>
          </a:prstGeom>
        </p:spPr>
      </p:pic>
      <p:sp>
        <p:nvSpPr>
          <p:cNvPr id="45" name="对话气泡: 椭圆形 44"/>
          <p:cNvSpPr/>
          <p:nvPr/>
        </p:nvSpPr>
        <p:spPr>
          <a:xfrm>
            <a:off x="179512" y="1204593"/>
            <a:ext cx="2808312" cy="900442"/>
          </a:xfrm>
          <a:prstGeom prst="wedgeEllipseCallout">
            <a:avLst>
              <a:gd name="adj1" fmla="val 39777"/>
              <a:gd name="adj2" fmla="val 586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Data</a:t>
            </a:r>
            <a:r>
              <a:rPr kumimoji="1" lang="en-US" altLang="zh-CN" dirty="0">
                <a:solidFill>
                  <a:schemeClr val="tx1"/>
                </a:solidFill>
              </a:rPr>
              <a:t>!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对话气泡: 椭圆形 45"/>
          <p:cNvSpPr/>
          <p:nvPr/>
        </p:nvSpPr>
        <p:spPr>
          <a:xfrm>
            <a:off x="6116204" y="1231104"/>
            <a:ext cx="2901677" cy="900442"/>
          </a:xfrm>
          <a:prstGeom prst="wedgeEllipseCallout">
            <a:avLst>
              <a:gd name="adj1" fmla="val -49063"/>
              <a:gd name="adj2" fmla="val 519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computing resource </a:t>
            </a:r>
            <a:r>
              <a:rPr kumimoji="1" lang="en-US" altLang="zh-CN" dirty="0">
                <a:solidFill>
                  <a:schemeClr val="tx1"/>
                </a:solidFill>
              </a:rPr>
              <a:t>and</a:t>
            </a:r>
            <a:r>
              <a:rPr kumimoji="1" lang="en-US" altLang="zh-CN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enclave</a:t>
            </a:r>
            <a:r>
              <a:rPr kumimoji="1" lang="en-US" altLang="zh-CN" b="1" dirty="0">
                <a:solidFill>
                  <a:schemeClr val="tx1"/>
                </a:solidFill>
              </a:rPr>
              <a:t>!</a:t>
            </a:r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7" name="内容占位符 2"/>
          <p:cNvSpPr txBox="1"/>
          <p:nvPr/>
        </p:nvSpPr>
        <p:spPr>
          <a:xfrm>
            <a:off x="2638956" y="266470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Alice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48" name="内容占位符 2"/>
          <p:cNvSpPr txBox="1"/>
          <p:nvPr/>
        </p:nvSpPr>
        <p:spPr>
          <a:xfrm>
            <a:off x="4682127" y="2693951"/>
            <a:ext cx="2272545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+mn-lt"/>
              </a:rPr>
              <a:t>Bob (cloud)</a:t>
            </a:r>
            <a:endParaRPr kumimoji="1" lang="en-GB" altLang="zh-CN" sz="1800" dirty="0">
              <a:latin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3320877" y="2569468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425742" y="3297802"/>
            <a:ext cx="8229600" cy="2558473"/>
          </a:xfrm>
        </p:spPr>
        <p:txBody>
          <a:bodyPr>
            <a:noAutofit/>
          </a:bodyPr>
          <a:lstStyle/>
          <a:p>
            <a:r>
              <a:rPr lang="en-US" altLang="zh-CN" sz="2000" b="0" dirty="0">
                <a:latin typeface="+mn-lt"/>
              </a:rPr>
              <a:t>Alice wants to ask Bob (e.g., a cloud) to perform calculation on her data</a:t>
            </a:r>
            <a:endParaRPr lang="en-US" altLang="zh-CN" sz="2000" b="0" dirty="0">
              <a:latin typeface="+mn-lt"/>
            </a:endParaRPr>
          </a:p>
          <a:p>
            <a:r>
              <a:rPr lang="en-US" altLang="zh-CN" sz="2000" b="0" strike="sngStrike" dirty="0">
                <a:latin typeface="+mn-lt"/>
              </a:rPr>
              <a:t>Naïve method: Sending Data to Bob</a:t>
            </a:r>
            <a:endParaRPr lang="en-US" altLang="zh-CN" sz="2000" b="0" strike="sngStrike" dirty="0">
              <a:latin typeface="+mn-lt"/>
            </a:endParaRPr>
          </a:p>
          <a:p>
            <a:r>
              <a:rPr lang="en-US" altLang="zh-CN" sz="2000" dirty="0">
                <a:latin typeface="+mn-lt"/>
              </a:rPr>
              <a:t>Bob cloud construct an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enclave</a:t>
            </a:r>
            <a:endParaRPr lang="en-US" altLang="zh-CN" sz="2000" dirty="0">
              <a:latin typeface="+mn-lt"/>
            </a:endParaRPr>
          </a:p>
        </p:txBody>
      </p:sp>
      <p:sp>
        <p:nvSpPr>
          <p:cNvPr id="52" name="内容占位符 2"/>
          <p:cNvSpPr txBox="1"/>
          <p:nvPr/>
        </p:nvSpPr>
        <p:spPr>
          <a:xfrm>
            <a:off x="3659902" y="2150359"/>
            <a:ext cx="936104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Data</a:t>
            </a:r>
            <a:endParaRPr lang="en-US" altLang="zh-CN" sz="1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38" y="1758418"/>
            <a:ext cx="1286706" cy="128670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TEE:</a:t>
            </a:r>
            <a:r>
              <a:rPr lang="zh-CN" altLang="en-US" dirty="0"/>
              <a:t> </a:t>
            </a:r>
            <a:r>
              <a:rPr lang="en-US" altLang="zh-CN" dirty="0"/>
              <a:t>Trusted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345332"/>
            <a:ext cx="8229600" cy="3704658"/>
          </a:xfrm>
        </p:spPr>
        <p:txBody>
          <a:bodyPr>
            <a:noAutofit/>
          </a:bodyPr>
          <a:lstStyle/>
          <a:p>
            <a:pPr>
              <a:lnSpc>
                <a:spcPct val="134000"/>
              </a:lnSpc>
            </a:pPr>
            <a:r>
              <a:rPr kumimoji="1" lang="en-GB" altLang="zh-CN" sz="1800" dirty="0">
                <a:latin typeface="+mn-lt"/>
              </a:rPr>
              <a:t>Widely deployed </a:t>
            </a:r>
            <a:r>
              <a:rPr kumimoji="1" lang="en-US" altLang="zh-CN" sz="1800" dirty="0">
                <a:latin typeface="+mn-lt"/>
              </a:rPr>
              <a:t>on</a:t>
            </a:r>
            <a:r>
              <a:rPr kumimoji="1" lang="en-GB" altLang="zh-CN" sz="1800" dirty="0">
                <a:latin typeface="+mn-lt"/>
              </a:rPr>
              <a:t> mobile devices</a:t>
            </a:r>
            <a:endParaRPr kumimoji="1" lang="en-GB" altLang="zh-CN" sz="1800" dirty="0">
              <a:latin typeface="+mn-lt"/>
            </a:endParaRPr>
          </a:p>
          <a:p>
            <a:pPr lvl="1">
              <a:lnSpc>
                <a:spcPct val="134000"/>
              </a:lnSpc>
            </a:pPr>
            <a:r>
              <a:rPr kumimoji="1" lang="en-GB" altLang="zh-CN" sz="1800" dirty="0">
                <a:latin typeface="+mn-lt"/>
              </a:rPr>
              <a:t>Every Android device must deploy TEE</a:t>
            </a:r>
            <a:endParaRPr kumimoji="1" lang="en-GB" altLang="zh-CN" sz="1800" dirty="0">
              <a:latin typeface="+mn-lt"/>
            </a:endParaRPr>
          </a:p>
          <a:p>
            <a:pPr lvl="1">
              <a:lnSpc>
                <a:spcPct val="134000"/>
              </a:lnSpc>
            </a:pPr>
            <a:r>
              <a:rPr kumimoji="1" lang="en-GB" altLang="zh-CN" sz="1800" dirty="0">
                <a:latin typeface="+mn-lt"/>
              </a:rPr>
              <a:t>Mostly based on ARM </a:t>
            </a:r>
            <a:r>
              <a:rPr kumimoji="1" lang="en-GB" altLang="zh-CN" sz="1800" dirty="0" err="1">
                <a:latin typeface="+mn-lt"/>
              </a:rPr>
              <a:t>TrustZone</a:t>
            </a:r>
            <a:endParaRPr kumimoji="1" lang="en-GB" altLang="zh-CN" sz="1800" dirty="0">
              <a:latin typeface="+mn-lt"/>
            </a:endParaRPr>
          </a:p>
          <a:p>
            <a:pPr>
              <a:lnSpc>
                <a:spcPct val="134000"/>
              </a:lnSpc>
            </a:pPr>
            <a:r>
              <a:rPr kumimoji="1" lang="en-GB" altLang="zh-CN" sz="1800" dirty="0">
                <a:latin typeface="+mn-lt"/>
              </a:rPr>
              <a:t>An </a:t>
            </a:r>
            <a:r>
              <a:rPr kumimoji="1" lang="en-GB" altLang="zh-CN" sz="1800" i="1" dirty="0">
                <a:solidFill>
                  <a:srgbClr val="C64D2D"/>
                </a:solidFill>
                <a:latin typeface="+mn-lt"/>
              </a:rPr>
              <a:t>isolated</a:t>
            </a:r>
            <a:r>
              <a:rPr kumimoji="1" lang="en-GB" altLang="zh-CN" sz="1800" dirty="0">
                <a:latin typeface="+mn-lt"/>
              </a:rPr>
              <a:t> &amp; </a:t>
            </a:r>
            <a:r>
              <a:rPr kumimoji="1" lang="en-GB" altLang="zh-CN" sz="1800" i="1" dirty="0">
                <a:solidFill>
                  <a:srgbClr val="C64D2D"/>
                </a:solidFill>
                <a:latin typeface="+mn-lt"/>
              </a:rPr>
              <a:t>privileged</a:t>
            </a:r>
            <a:r>
              <a:rPr kumimoji="1" lang="en-GB" altLang="zh-CN" sz="1800" dirty="0">
                <a:latin typeface="+mn-lt"/>
              </a:rPr>
              <a:t> environment</a:t>
            </a:r>
            <a:endParaRPr kumimoji="1" lang="en-GB" altLang="zh-CN" sz="1800" dirty="0">
              <a:latin typeface="+mn-lt"/>
            </a:endParaRPr>
          </a:p>
          <a:p>
            <a:pPr lvl="1">
              <a:lnSpc>
                <a:spcPct val="134000"/>
              </a:lnSpc>
            </a:pPr>
            <a:r>
              <a:rPr kumimoji="1" lang="en-GB" altLang="zh-CN" sz="1800" dirty="0">
                <a:latin typeface="+mn-lt"/>
              </a:rPr>
              <a:t>TEE c</a:t>
            </a:r>
            <a:r>
              <a:rPr kumimoji="1" lang="en-US" altLang="zh-CN" sz="1800" dirty="0">
                <a:latin typeface="+mn-lt"/>
              </a:rPr>
              <a:t>an</a:t>
            </a:r>
            <a:r>
              <a:rPr kumimoji="1" lang="en-GB" altLang="zh-CN" sz="1800" dirty="0">
                <a:latin typeface="+mn-lt"/>
              </a:rPr>
              <a:t> access all </a:t>
            </a:r>
            <a:r>
              <a:rPr kumimoji="1" lang="en-US" altLang="zh-CN" sz="1800" dirty="0">
                <a:latin typeface="+mn-lt"/>
              </a:rPr>
              <a:t>DRAM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&amp;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peripherals</a:t>
            </a:r>
            <a:endParaRPr kumimoji="1" lang="en-US" altLang="zh-CN" sz="1800" dirty="0">
              <a:latin typeface="+mn-lt"/>
            </a:endParaRPr>
          </a:p>
          <a:p>
            <a:pPr lvl="1">
              <a:lnSpc>
                <a:spcPct val="134000"/>
              </a:lnSpc>
            </a:pPr>
            <a:r>
              <a:rPr kumimoji="1" lang="en-US" altLang="zh-CN" sz="1800" dirty="0">
                <a:latin typeface="+mn-lt"/>
              </a:rPr>
              <a:t>REE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cannot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access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TEE's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resources</a:t>
            </a:r>
            <a:endParaRPr kumimoji="1" lang="en-GB" altLang="zh-CN" sz="1800" dirty="0">
              <a:latin typeface="+mn-lt"/>
            </a:endParaRPr>
          </a:p>
          <a:p>
            <a:pPr>
              <a:lnSpc>
                <a:spcPct val="134000"/>
              </a:lnSpc>
            </a:pPr>
            <a:r>
              <a:rPr kumimoji="1" lang="en-GB" altLang="zh-CN" sz="1800" dirty="0">
                <a:latin typeface="+mn-lt"/>
              </a:rPr>
              <a:t>Designed to be secured and small</a:t>
            </a:r>
            <a:endParaRPr kumimoji="1" lang="en-GB" altLang="zh-CN" sz="1800" dirty="0">
              <a:latin typeface="+mn-lt"/>
            </a:endParaRPr>
          </a:p>
          <a:p>
            <a:pPr lvl="1">
              <a:lnSpc>
                <a:spcPct val="134000"/>
              </a:lnSpc>
            </a:pPr>
            <a:r>
              <a:rPr kumimoji="1" lang="en-US" altLang="zh-CN" sz="1800" dirty="0">
                <a:latin typeface="+mn-lt"/>
              </a:rPr>
              <a:t>For</a:t>
            </a:r>
            <a:r>
              <a:rPr kumimoji="1" lang="en-GB" altLang="zh-CN" sz="1800" dirty="0">
                <a:latin typeface="+mn-lt"/>
              </a:rPr>
              <a:t> </a:t>
            </a:r>
            <a:r>
              <a:rPr kumimoji="1" lang="en-GB" altLang="zh-CN" sz="1800" dirty="0" err="1">
                <a:latin typeface="+mn-lt"/>
              </a:rPr>
              <a:t>secur</a:t>
            </a:r>
            <a:r>
              <a:rPr kumimoji="1" lang="en-US" altLang="zh-CN" sz="1800" dirty="0" err="1">
                <a:latin typeface="+mn-lt"/>
              </a:rPr>
              <a:t>ity</a:t>
            </a:r>
            <a:r>
              <a:rPr kumimoji="1" lang="en-US" altLang="zh-CN" sz="1800" dirty="0">
                <a:latin typeface="+mn-lt"/>
              </a:rPr>
              <a:t>-</a:t>
            </a:r>
            <a:r>
              <a:rPr kumimoji="1" lang="en-GB" altLang="zh-CN" sz="1800" dirty="0">
                <a:latin typeface="+mn-lt"/>
              </a:rPr>
              <a:t>critical tasks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(e.g.,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fingerprint</a:t>
            </a:r>
            <a:r>
              <a:rPr kumimoji="1" lang="zh-CN" altLang="en-US" sz="1800" dirty="0">
                <a:latin typeface="+mn-lt"/>
              </a:rPr>
              <a:t> </a:t>
            </a:r>
            <a:br>
              <a:rPr kumimoji="1" lang="en-US" altLang="zh-CN" sz="1800" dirty="0">
                <a:latin typeface="+mn-lt"/>
              </a:rPr>
            </a:br>
            <a:r>
              <a:rPr kumimoji="1" lang="en-US" altLang="zh-CN" sz="1800" dirty="0">
                <a:latin typeface="+mn-lt"/>
              </a:rPr>
              <a:t>checker,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mobile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payment,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etc.)</a:t>
            </a:r>
            <a:endParaRPr kumimoji="1" lang="en-GB" altLang="zh-CN" sz="1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8398" y="1633364"/>
            <a:ext cx="3847210" cy="2868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Different TEEs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5901"/>
            <a:ext cx="8327268" cy="3394472"/>
          </a:xfrm>
        </p:spPr>
        <p:txBody>
          <a:bodyPr>
            <a:noAutofit/>
          </a:bodyPr>
          <a:lstStyle/>
          <a:p>
            <a:r>
              <a:rPr kumimoji="1" lang="en-US" altLang="zh-CN" sz="2000" b="0" dirty="0">
                <a:latin typeface="+mn-lt"/>
              </a:rPr>
              <a:t>Software TEE</a:t>
            </a:r>
            <a:endParaRPr kumimoji="1" lang="en-US" altLang="zh-CN" sz="2000" b="0" dirty="0">
              <a:latin typeface="+mn-lt"/>
            </a:endParaRPr>
          </a:p>
          <a:p>
            <a:pPr lvl="1"/>
            <a:r>
              <a:rPr kumimoji="1" lang="en-US" altLang="zh-CN" sz="1800" dirty="0">
                <a:latin typeface="+mn-lt"/>
              </a:rPr>
              <a:t>VM-based TEE</a:t>
            </a:r>
            <a:endParaRPr kumimoji="1" lang="en-US" altLang="zh-CN" sz="1800" dirty="0">
              <a:latin typeface="+mn-lt"/>
            </a:endParaRPr>
          </a:p>
          <a:p>
            <a:pPr lvl="1"/>
            <a:r>
              <a:rPr kumimoji="1" lang="en-US" altLang="zh-CN" sz="1800" dirty="0">
                <a:latin typeface="+mn-lt"/>
              </a:rPr>
              <a:t>Same privilege protection</a:t>
            </a:r>
            <a:endParaRPr kumimoji="1" lang="en-US" altLang="zh-CN" sz="1800" dirty="0">
              <a:latin typeface="+mn-lt"/>
            </a:endParaRPr>
          </a:p>
          <a:p>
            <a:r>
              <a:rPr kumimoji="1" lang="en-US" altLang="zh-CN" sz="2000" b="0" dirty="0">
                <a:latin typeface="+mn-lt"/>
              </a:rPr>
              <a:t>ARM </a:t>
            </a:r>
            <a:r>
              <a:rPr kumimoji="1" lang="en-US" altLang="zh-CN" sz="2000" b="0" dirty="0" err="1">
                <a:latin typeface="+mn-lt"/>
              </a:rPr>
              <a:t>TrustZone</a:t>
            </a:r>
            <a:endParaRPr kumimoji="1" lang="en-US" altLang="zh-CN" sz="2000" b="0" dirty="0">
              <a:latin typeface="+mn-lt"/>
            </a:endParaRPr>
          </a:p>
          <a:p>
            <a:r>
              <a:rPr kumimoji="1" lang="en-US" altLang="zh-CN" sz="2000" b="0" dirty="0">
                <a:latin typeface="+mn-lt"/>
              </a:rPr>
              <a:t>Intel SGX</a:t>
            </a:r>
            <a:endParaRPr kumimoji="1" lang="en-US" altLang="zh-CN" sz="2000" b="0" dirty="0">
              <a:latin typeface="+mn-lt"/>
            </a:endParaRPr>
          </a:p>
          <a:p>
            <a:r>
              <a:rPr kumimoji="1" lang="en-US" altLang="zh-CN" sz="2000" b="0" dirty="0">
                <a:latin typeface="+mn-lt"/>
              </a:rPr>
              <a:t>AMD SME/SEV</a:t>
            </a:r>
            <a:endParaRPr kumimoji="1" lang="en-US" altLang="zh-CN" sz="2000" b="0" dirty="0">
              <a:latin typeface="+mn-lt"/>
            </a:endParaRPr>
          </a:p>
          <a:p>
            <a:r>
              <a:rPr kumimoji="1" lang="en-US" altLang="zh-CN" sz="2000" b="0" dirty="0">
                <a:latin typeface="+mn-lt"/>
              </a:rPr>
              <a:t>SANCTUM</a:t>
            </a:r>
            <a:endParaRPr kumimoji="1" lang="en-US" altLang="zh-CN" sz="2000" b="0" dirty="0">
              <a:latin typeface="+mn-lt"/>
            </a:endParaRPr>
          </a:p>
          <a:p>
            <a:pPr lvl="1"/>
            <a:endParaRPr kumimoji="1" lang="en-US" altLang="zh-CN" sz="1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57" dirty="0"/>
              <a:t>Two</a:t>
            </a:r>
            <a:r>
              <a:rPr lang="zh-CN" altLang="en-US" spc="57" dirty="0"/>
              <a:t> </a:t>
            </a:r>
            <a:r>
              <a:rPr lang="en-US" altLang="zh-CN" spc="57" dirty="0"/>
              <a:t>Features</a:t>
            </a:r>
            <a:r>
              <a:rPr lang="zh-CN" altLang="en-US" spc="57" dirty="0"/>
              <a:t> </a:t>
            </a:r>
            <a:r>
              <a:rPr lang="en-US" altLang="zh-CN" spc="57" dirty="0"/>
              <a:t>of</a:t>
            </a:r>
            <a:r>
              <a:rPr lang="zh-CN" altLang="en-US" spc="57" dirty="0"/>
              <a:t> </a:t>
            </a:r>
            <a:r>
              <a:rPr lang="en-US" altLang="zh-CN" spc="57" dirty="0"/>
              <a:t>Hardware</a:t>
            </a:r>
            <a:r>
              <a:rPr lang="zh-CN" altLang="en-US" spc="57" dirty="0"/>
              <a:t> </a:t>
            </a:r>
            <a:r>
              <a:rPr lang="en-US" altLang="zh-CN" spc="57" dirty="0"/>
              <a:t>Enclave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Isolated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execution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zh-CN" b="0" dirty="0"/>
              <a:t>Minimal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TCB: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system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software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is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not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trusted</a:t>
            </a:r>
            <a:endParaRPr kumimoji="1" lang="en-US" altLang="zh-CN" b="0" dirty="0"/>
          </a:p>
          <a:p>
            <a:pPr marL="645795" lvl="1">
              <a:buFontTx/>
              <a:buChar char="-"/>
            </a:pP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OS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hypervisor</a:t>
            </a:r>
            <a:endParaRPr kumimoji="1" lang="en-US" altLang="zh-CN" b="0" dirty="0"/>
          </a:p>
          <a:p>
            <a:pPr marL="285750" indent="-285750">
              <a:buFontTx/>
              <a:buChar char="-"/>
            </a:pPr>
            <a:r>
              <a:rPr kumimoji="1" lang="en-US" altLang="zh-CN" b="0" dirty="0"/>
              <a:t>Some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can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prevent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physical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attacks</a:t>
            </a:r>
            <a:endParaRPr kumimoji="1" lang="en-US" altLang="zh-CN" b="0" dirty="0"/>
          </a:p>
          <a:p>
            <a:pPr marL="645795" lvl="1">
              <a:buFontTx/>
              <a:buChar char="-"/>
            </a:pPr>
            <a:r>
              <a:rPr kumimoji="1" lang="en-US" altLang="zh-CN" b="0" dirty="0"/>
              <a:t>With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memory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en</a:t>
            </a:r>
            <a:r>
              <a:rPr kumimoji="1" lang="en-US" altLang="zh-CN" dirty="0"/>
              <a:t>cryption</a:t>
            </a:r>
            <a:endParaRPr kumimoji="1" lang="en-US" altLang="zh-CN" b="0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Remote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attestation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zh-CN" b="0" dirty="0"/>
              <a:t>Prove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itself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to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the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end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users</a:t>
            </a:r>
            <a:endParaRPr kumimoji="1" lang="en-US" altLang="zh-CN" b="0" dirty="0"/>
          </a:p>
          <a:p>
            <a:pPr marL="285750" indent="-285750">
              <a:buFontTx/>
              <a:buChar char="-"/>
            </a:pPr>
            <a:r>
              <a:rPr kumimoji="1" lang="en-US" altLang="zh-CN" b="0" dirty="0"/>
              <a:t>Usually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use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SSL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to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establish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a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secure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channel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over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network</a:t>
            </a:r>
            <a:endParaRPr kumimoji="1" lang="en-US" altLang="zh-CN" b="0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 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SGX's</a:t>
            </a:r>
            <a:r>
              <a:rPr lang="zh-CN" altLang="en-US" dirty="0"/>
              <a:t> </a:t>
            </a:r>
            <a:r>
              <a:rPr lang="en-US" altLang="zh-CN" dirty="0"/>
              <a:t>Enclave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770884" cy="377163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With </a:t>
            </a:r>
            <a:r>
              <a:rPr lang="en-US" altLang="zh-CN" sz="2000" dirty="0">
                <a:solidFill>
                  <a:srgbClr val="FF0000"/>
                </a:solidFill>
              </a:rPr>
              <a:t>its own code and data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b="0" dirty="0"/>
              <a:t>Providing Confidentiality &amp; Integrity</a:t>
            </a:r>
            <a:endParaRPr lang="en-US" altLang="zh-CN" sz="2000" b="0" dirty="0"/>
          </a:p>
          <a:p>
            <a:r>
              <a:rPr lang="en-US" altLang="zh-CN" sz="2000" b="0" dirty="0"/>
              <a:t>Controlled entry points</a:t>
            </a:r>
            <a:endParaRPr lang="en-US" altLang="zh-CN" sz="2000" b="0" dirty="0"/>
          </a:p>
          <a:p>
            <a:r>
              <a:rPr lang="en-US" altLang="zh-CN" sz="2000" b="0" dirty="0"/>
              <a:t>Multi-thread support</a:t>
            </a:r>
            <a:endParaRPr lang="en-US" altLang="zh-CN" sz="2000" b="0" dirty="0"/>
          </a:p>
          <a:p>
            <a:r>
              <a:rPr lang="en-US" altLang="zh-CN" sz="2000" b="0" dirty="0"/>
              <a:t>Full access to app memory and processor performance</a:t>
            </a:r>
            <a:endParaRPr lang="zh-CN" altLang="en-US" sz="20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0613" y="1201316"/>
            <a:ext cx="2800300" cy="31302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5576" y="4931256"/>
            <a:ext cx="7632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Protected execution environment embedded in a process</a:t>
            </a:r>
            <a:endParaRPr lang="zh-CN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Encryption:</a:t>
            </a:r>
            <a:r>
              <a:rPr lang="zh-CN" altLang="en-US" dirty="0"/>
              <a:t> </a:t>
            </a:r>
            <a:r>
              <a:rPr lang="en-US" altLang="zh-CN" dirty="0"/>
              <a:t>Defending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Attacks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1417340"/>
            <a:ext cx="5982846" cy="3730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6374" y="3937620"/>
            <a:ext cx="3121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Security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: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Pad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is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unique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Approaches: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	global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counter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	block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address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Attestation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SGX)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146" name="Picture 2" descr="Attestation Services for Intel® Software Guard Extensi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925324"/>
            <a:ext cx="8312727" cy="46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System: </a:t>
            </a:r>
            <a:r>
              <a:rPr kumimoji="1" lang="en-US" altLang="zh-CN" sz="3200" dirty="0" err="1"/>
              <a:t>EnclaveDB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+mn-lt"/>
              </a:rPr>
              <a:t>TEE:</a:t>
            </a:r>
            <a:r>
              <a:rPr kumimoji="1" lang="zh-CN" altLang="en-US" sz="2000" dirty="0">
                <a:latin typeface="+mn-lt"/>
              </a:rPr>
              <a:t> </a:t>
            </a:r>
            <a:r>
              <a:rPr kumimoji="1" lang="en-US" altLang="zh-CN" sz="2000" b="0" dirty="0">
                <a:latin typeface="+mn-lt"/>
              </a:rPr>
              <a:t>yet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dirty="0">
                <a:latin typeface="+mn-lt"/>
              </a:rPr>
              <a:t>another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i="1" dirty="0">
                <a:latin typeface="+mn-lt"/>
              </a:rPr>
              <a:t>virtual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dirty="0">
                <a:latin typeface="+mn-lt"/>
              </a:rPr>
              <a:t>secure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dirty="0">
                <a:latin typeface="+mn-lt"/>
              </a:rPr>
              <a:t>co-processor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dirty="0">
                <a:latin typeface="+mn-lt"/>
              </a:rPr>
              <a:t>(SGX,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dirty="0" err="1">
                <a:latin typeface="+mn-lt"/>
              </a:rPr>
              <a:t>TrustZone</a:t>
            </a:r>
            <a:r>
              <a:rPr kumimoji="1" lang="en-US" altLang="zh-CN" sz="2000" b="0" dirty="0">
                <a:latin typeface="+mn-lt"/>
              </a:rPr>
              <a:t>)</a:t>
            </a:r>
            <a:endParaRPr kumimoji="1" lang="en-US" altLang="zh-CN" sz="2000" b="0" dirty="0">
              <a:latin typeface="+mn-lt"/>
            </a:endParaRPr>
          </a:p>
          <a:p>
            <a:pPr marL="0" indent="0">
              <a:buNone/>
            </a:pPr>
            <a:endParaRPr kumimoji="1" lang="en-US" altLang="zh-CN" sz="2000" b="0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5776" y="4297660"/>
            <a:ext cx="2736304" cy="3600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Commodity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CPU</a:t>
            </a:r>
            <a:endParaRPr kumimoji="1"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2555776" y="3427986"/>
            <a:ext cx="2736304" cy="7424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Commodity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OS</a:t>
            </a:r>
            <a:endParaRPr kumimoji="1" lang="en-US" altLang="zh-CN" sz="1600" dirty="0"/>
          </a:p>
          <a:p>
            <a:pPr algn="ctr"/>
            <a:r>
              <a:rPr kumimoji="1" lang="en-US" altLang="zh-CN" sz="1600" dirty="0"/>
              <a:t>(Windows)</a:t>
            </a:r>
            <a:endParaRPr kumimoji="1"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2555776" y="2266046"/>
            <a:ext cx="2736304" cy="10347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Commodity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DB</a:t>
            </a:r>
            <a:endParaRPr kumimoji="1" lang="en-US" altLang="zh-CN" sz="1600" dirty="0"/>
          </a:p>
          <a:p>
            <a:pPr algn="ctr"/>
            <a:r>
              <a:rPr kumimoji="1" lang="en-US" altLang="zh-CN" sz="1600" dirty="0"/>
              <a:t>(MS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SQL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Server)</a:t>
            </a:r>
            <a:endParaRPr kumimoji="1" lang="en-US" altLang="zh-CN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2202" y="4093467"/>
            <a:ext cx="879103" cy="7501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724128" y="4297660"/>
            <a:ext cx="2736304" cy="360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Commodity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(SGX)</a:t>
            </a:r>
            <a:endParaRPr kumimoji="1"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5724128" y="3427986"/>
            <a:ext cx="2736304" cy="7424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Trusted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Kernel</a:t>
            </a:r>
            <a:endParaRPr kumimoji="1" lang="en-US" altLang="zh-CN" sz="1600" dirty="0"/>
          </a:p>
          <a:p>
            <a:pPr algn="ctr"/>
            <a:r>
              <a:rPr kumimoji="1" lang="en-US" altLang="zh-CN" sz="1200" dirty="0"/>
              <a:t>(threading,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memory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management,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storage)</a:t>
            </a:r>
            <a:endParaRPr kumimoji="1" lang="zh-CN" altLang="en-US" sz="1200" b="1" dirty="0"/>
          </a:p>
        </p:txBody>
      </p:sp>
      <p:sp>
        <p:nvSpPr>
          <p:cNvPr id="14" name="矩形 13"/>
          <p:cNvSpPr/>
          <p:nvPr/>
        </p:nvSpPr>
        <p:spPr>
          <a:xfrm>
            <a:off x="5724128" y="2266046"/>
            <a:ext cx="2736304" cy="10347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In-Mem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DB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(Hekaton)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🔑</a:t>
            </a:r>
            <a:endParaRPr kumimoji="1" lang="en-US" altLang="zh-CN" sz="1600" dirty="0"/>
          </a:p>
          <a:p>
            <a:pPr algn="ctr"/>
            <a:r>
              <a:rPr kumimoji="1" lang="en-US" altLang="zh-CN" sz="1600" b="1" dirty="0"/>
              <a:t>In-Mem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Tables/Indexes</a:t>
            </a:r>
            <a:endParaRPr kumimoji="1" lang="en-US" altLang="zh-CN" sz="1600" b="1" dirty="0"/>
          </a:p>
          <a:p>
            <a:pPr algn="ctr"/>
            <a:r>
              <a:rPr kumimoji="1" lang="en-US" altLang="zh-CN" sz="1600" b="1" i="1" dirty="0"/>
              <a:t>Compiled</a:t>
            </a:r>
            <a:r>
              <a:rPr kumimoji="1" lang="zh-CN" altLang="en-US" sz="1600" b="1" i="1" dirty="0"/>
              <a:t> </a:t>
            </a:r>
            <a:r>
              <a:rPr kumimoji="1" lang="en-US" altLang="zh-CN" sz="1600" b="1" i="1" dirty="0"/>
              <a:t>Queries</a:t>
            </a:r>
            <a:endParaRPr kumimoji="1" lang="en-US" altLang="zh-CN" sz="1600" b="1" i="1" dirty="0"/>
          </a:p>
        </p:txBody>
      </p:sp>
      <p:cxnSp>
        <p:nvCxnSpPr>
          <p:cNvPr id="15" name="直线连接符 9"/>
          <p:cNvCxnSpPr/>
          <p:nvPr/>
        </p:nvCxnSpPr>
        <p:spPr>
          <a:xfrm>
            <a:off x="5508104" y="2137420"/>
            <a:ext cx="0" cy="267968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26570" y="4737838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e/</a:t>
            </a:r>
            <a:r>
              <a:rPr kumimoji="1" lang="en-US" altLang="zh-CN" sz="1600" dirty="0" err="1"/>
              <a:t>ocall</a:t>
            </a:r>
            <a:endParaRPr kumimoji="1" lang="zh-CN" altLang="en-US" sz="1600" dirty="0"/>
          </a:p>
        </p:txBody>
      </p:sp>
      <p:cxnSp>
        <p:nvCxnSpPr>
          <p:cNvPr id="17" name="直线箭头连接符 11"/>
          <p:cNvCxnSpPr>
            <a:stCxn id="8" idx="3"/>
            <a:endCxn id="12" idx="1"/>
          </p:cNvCxnSpPr>
          <p:nvPr/>
        </p:nvCxnSpPr>
        <p:spPr>
          <a:xfrm>
            <a:off x="5292080" y="4477680"/>
            <a:ext cx="43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264991" y="4689746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Intel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Skylake</a:t>
            </a:r>
            <a:endParaRPr kumimoji="1"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189093" y="4685819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(Currently)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128M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EPC</a:t>
            </a:r>
            <a:endParaRPr kumimoji="1"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520530" y="476071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Storage</a:t>
            </a:r>
            <a:endParaRPr kumimoji="1" lang="zh-CN" altLang="en-US" sz="1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9" y="2432691"/>
            <a:ext cx="685855" cy="68585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34881" y="300607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Users</a:t>
            </a:r>
            <a:endParaRPr kumimoji="1" lang="zh-CN" altLang="en-US" sz="1400" dirty="0"/>
          </a:p>
        </p:txBody>
      </p:sp>
      <p:cxnSp>
        <p:nvCxnSpPr>
          <p:cNvPr id="23" name="直线箭头连接符 26"/>
          <p:cNvCxnSpPr>
            <a:stCxn id="21" idx="3"/>
            <a:endCxn id="10" idx="1"/>
          </p:cNvCxnSpPr>
          <p:nvPr/>
        </p:nvCxnSpPr>
        <p:spPr>
          <a:xfrm>
            <a:off x="1187624" y="2775619"/>
            <a:ext cx="1368152" cy="7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232193" y="2422002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>
                <a:solidFill>
                  <a:srgbClr val="C00000"/>
                </a:solidFill>
              </a:rPr>
              <a:t>eStored</a:t>
            </a:r>
            <a:r>
              <a:rPr kumimoji="1" lang="zh-CN" altLang="en-US" sz="1400" dirty="0">
                <a:solidFill>
                  <a:srgbClr val="C00000"/>
                </a:solidFill>
              </a:rPr>
              <a:t> </a:t>
            </a:r>
            <a:r>
              <a:rPr kumimoji="1" lang="en-US" altLang="zh-CN" sz="1400" dirty="0">
                <a:solidFill>
                  <a:srgbClr val="C00000"/>
                </a:solidFill>
              </a:rPr>
              <a:t>Procs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36757" y="284517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eResult</a:t>
            </a:r>
            <a:endParaRPr kumimoji="1" lang="zh-CN" altLang="en-US" sz="1400" dirty="0"/>
          </a:p>
        </p:txBody>
      </p:sp>
      <p:pic>
        <p:nvPicPr>
          <p:cNvPr id="2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99" y="4711902"/>
            <a:ext cx="309396" cy="3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右箭头 18"/>
          <p:cNvSpPr/>
          <p:nvPr/>
        </p:nvSpPr>
        <p:spPr>
          <a:xfrm>
            <a:off x="4750507" y="2274790"/>
            <a:ext cx="1189645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Transaction</a:t>
            </a:r>
            <a:endParaRPr kumimoji="1" lang="zh-CN" altLang="en-US" sz="1200" dirty="0"/>
          </a:p>
        </p:txBody>
      </p:sp>
      <p:sp>
        <p:nvSpPr>
          <p:cNvPr id="28" name="右箭头 30"/>
          <p:cNvSpPr/>
          <p:nvPr/>
        </p:nvSpPr>
        <p:spPr>
          <a:xfrm>
            <a:off x="4750507" y="2876123"/>
            <a:ext cx="11624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Recovery</a:t>
            </a:r>
            <a:endParaRPr kumimoji="1" lang="zh-CN" altLang="en-US" sz="1200" dirty="0"/>
          </a:p>
        </p:txBody>
      </p:sp>
      <p:sp>
        <p:nvSpPr>
          <p:cNvPr id="29" name="左箭头 27"/>
          <p:cNvSpPr/>
          <p:nvPr/>
        </p:nvSpPr>
        <p:spPr>
          <a:xfrm>
            <a:off x="4750507" y="2610448"/>
            <a:ext cx="1103723" cy="3031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Logging</a:t>
            </a:r>
            <a:endParaRPr kumimoji="1" lang="zh-CN" altLang="en-US" sz="1200" dirty="0"/>
          </a:p>
        </p:txBody>
      </p:sp>
      <p:sp>
        <p:nvSpPr>
          <p:cNvPr id="30" name="矩形 29"/>
          <p:cNvSpPr/>
          <p:nvPr/>
        </p:nvSpPr>
        <p:spPr>
          <a:xfrm>
            <a:off x="251520" y="3357947"/>
            <a:ext cx="1185229" cy="514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 dirty="0"/>
              <a:t>Query</a:t>
            </a:r>
            <a:endParaRPr kumimoji="1" lang="en-US" altLang="zh-CN" sz="1200" b="1" i="1" dirty="0"/>
          </a:p>
          <a:p>
            <a:pPr algn="ctr"/>
            <a:r>
              <a:rPr kumimoji="1" lang="en-US" altLang="zh-CN" sz="1200" b="1" i="1" dirty="0"/>
              <a:t>Compilation</a:t>
            </a:r>
            <a:endParaRPr kumimoji="1" lang="zh-CN" altLang="en-US" sz="1200" b="1" i="1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/>
              <a:t>EnclaveDB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Performance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degradation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due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to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EPC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constraint:</a:t>
            </a:r>
            <a:r>
              <a:rPr kumimoji="1" lang="zh-CN" altLang="en-US" sz="2400" dirty="0">
                <a:latin typeface="+mn-lt"/>
              </a:rPr>
              <a:t> </a:t>
            </a:r>
            <a:endParaRPr kumimoji="1" lang="en-US" altLang="zh-CN" sz="2400" dirty="0">
              <a:latin typeface="+mn-lt"/>
            </a:endParaRPr>
          </a:p>
          <a:p>
            <a:pPr lvl="1"/>
            <a:r>
              <a:rPr kumimoji="1" lang="en-US" altLang="zh-CN" sz="2200" b="0" dirty="0">
                <a:latin typeface="+mn-lt"/>
              </a:rPr>
              <a:t>40%</a:t>
            </a:r>
            <a:r>
              <a:rPr kumimoji="1" lang="zh-CN" altLang="en-US" sz="2200" b="0" dirty="0">
                <a:latin typeface="+mn-lt"/>
              </a:rPr>
              <a:t> </a:t>
            </a:r>
            <a:r>
              <a:rPr kumimoji="1" lang="en-US" altLang="zh-CN" sz="2200" b="0" dirty="0">
                <a:latin typeface="+mn-lt"/>
              </a:rPr>
              <a:t>overhead</a:t>
            </a:r>
            <a:r>
              <a:rPr kumimoji="1" lang="zh-CN" altLang="en-US" sz="2200" b="0" dirty="0">
                <a:latin typeface="+mn-lt"/>
              </a:rPr>
              <a:t> </a:t>
            </a:r>
            <a:r>
              <a:rPr kumimoji="1" lang="en-US" altLang="zh-CN" sz="2200" b="0" dirty="0">
                <a:latin typeface="+mn-lt"/>
              </a:rPr>
              <a:t>for</a:t>
            </a:r>
            <a:r>
              <a:rPr kumimoji="1" lang="zh-CN" altLang="en-US" sz="2200" b="0" dirty="0">
                <a:latin typeface="+mn-lt"/>
              </a:rPr>
              <a:t> </a:t>
            </a:r>
            <a:r>
              <a:rPr kumimoji="1" lang="en-US" altLang="zh-CN" sz="2200" b="0" dirty="0">
                <a:latin typeface="+mn-lt"/>
              </a:rPr>
              <a:t>TPC-C</a:t>
            </a:r>
            <a:endParaRPr kumimoji="1" lang="en-US" altLang="zh-CN" sz="2200" b="0" dirty="0">
              <a:latin typeface="+mn-lt"/>
            </a:endParaRPr>
          </a:p>
          <a:p>
            <a:r>
              <a:rPr kumimoji="1" lang="en-US" altLang="zh-CN" sz="2400" dirty="0">
                <a:latin typeface="+mn-lt"/>
              </a:rPr>
              <a:t>Large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TCB:</a:t>
            </a:r>
            <a:r>
              <a:rPr kumimoji="1" lang="zh-CN" altLang="en-US" sz="2400" dirty="0">
                <a:latin typeface="+mn-lt"/>
              </a:rPr>
              <a:t> </a:t>
            </a:r>
            <a:endParaRPr kumimoji="1" lang="en-US" altLang="zh-CN" sz="2400" dirty="0">
              <a:latin typeface="+mn-lt"/>
            </a:endParaRPr>
          </a:p>
          <a:p>
            <a:pPr lvl="1"/>
            <a:r>
              <a:rPr kumimoji="1" lang="en-US" altLang="zh-CN" sz="2200" b="0" dirty="0">
                <a:latin typeface="+mn-lt"/>
              </a:rPr>
              <a:t>300K</a:t>
            </a:r>
            <a:r>
              <a:rPr kumimoji="1" lang="zh-CN" altLang="en-US" sz="2200" b="0" dirty="0">
                <a:latin typeface="+mn-lt"/>
              </a:rPr>
              <a:t> </a:t>
            </a:r>
            <a:r>
              <a:rPr kumimoji="1" lang="en-US" altLang="zh-CN" sz="2200" b="0" dirty="0">
                <a:latin typeface="+mn-lt"/>
              </a:rPr>
              <a:t>Hekaton</a:t>
            </a:r>
            <a:r>
              <a:rPr kumimoji="1" lang="zh-CN" altLang="en-US" sz="2200" b="0" dirty="0">
                <a:latin typeface="+mn-lt"/>
              </a:rPr>
              <a:t> </a:t>
            </a:r>
            <a:r>
              <a:rPr kumimoji="1" lang="en-US" altLang="zh-CN" sz="2200" b="0" dirty="0">
                <a:latin typeface="+mn-lt"/>
              </a:rPr>
              <a:t>+</a:t>
            </a:r>
            <a:r>
              <a:rPr kumimoji="1" lang="zh-CN" altLang="en-US" sz="2200" b="0" dirty="0">
                <a:latin typeface="+mn-lt"/>
              </a:rPr>
              <a:t> </a:t>
            </a:r>
            <a:r>
              <a:rPr kumimoji="1" lang="en-US" altLang="zh-CN" sz="2200" b="0" dirty="0">
                <a:latin typeface="+mn-lt"/>
              </a:rPr>
              <a:t>25K</a:t>
            </a:r>
            <a:r>
              <a:rPr kumimoji="1" lang="zh-CN" altLang="en-US" sz="2200" b="0" dirty="0">
                <a:latin typeface="+mn-lt"/>
              </a:rPr>
              <a:t> </a:t>
            </a:r>
            <a:r>
              <a:rPr kumimoji="1" lang="en-US" altLang="zh-CN" sz="2200" b="0" dirty="0">
                <a:latin typeface="+mn-lt"/>
              </a:rPr>
              <a:t>trusted</a:t>
            </a:r>
            <a:r>
              <a:rPr kumimoji="1" lang="zh-CN" altLang="en-US" sz="2200" b="0" dirty="0">
                <a:latin typeface="+mn-lt"/>
              </a:rPr>
              <a:t> </a:t>
            </a:r>
            <a:r>
              <a:rPr kumimoji="1" lang="en-US" altLang="zh-CN" sz="2200" b="0" dirty="0">
                <a:latin typeface="+mn-lt"/>
              </a:rPr>
              <a:t>kernel</a:t>
            </a:r>
            <a:endParaRPr kumimoji="1" lang="en-US" altLang="zh-CN" sz="2200" b="0" dirty="0">
              <a:latin typeface="+mn-lt"/>
            </a:endParaRPr>
          </a:p>
          <a:p>
            <a:r>
              <a:rPr kumimoji="1" lang="en-US" altLang="zh-CN" sz="2400" dirty="0">
                <a:latin typeface="+mn-lt"/>
              </a:rPr>
              <a:t>Require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rich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clients:</a:t>
            </a:r>
            <a:endParaRPr kumimoji="1" lang="en-US" altLang="zh-CN" sz="2400" dirty="0">
              <a:latin typeface="+mn-lt"/>
            </a:endParaRPr>
          </a:p>
          <a:p>
            <a:pPr lvl="1"/>
            <a:r>
              <a:rPr kumimoji="1" lang="en-US" altLang="zh-CN" sz="2000" b="0" dirty="0">
                <a:latin typeface="+mn-lt"/>
              </a:rPr>
              <a:t>Client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dirty="0">
                <a:latin typeface="+mn-lt"/>
              </a:rPr>
              <a:t>compiles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dirty="0">
                <a:latin typeface="+mn-lt"/>
              </a:rPr>
              <a:t>SQL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dirty="0">
                <a:latin typeface="+mn-lt"/>
              </a:rPr>
              <a:t>to</a:t>
            </a:r>
            <a:r>
              <a:rPr kumimoji="1" lang="zh-CN" altLang="en-US" sz="2000" b="0" dirty="0">
                <a:latin typeface="+mn-lt"/>
              </a:rPr>
              <a:t> </a:t>
            </a:r>
            <a:r>
              <a:rPr kumimoji="1" lang="en-US" altLang="zh-CN" sz="2000" b="0" dirty="0" err="1">
                <a:latin typeface="+mn-lt"/>
              </a:rPr>
              <a:t>StoreProcs</a:t>
            </a:r>
            <a:endParaRPr kumimoji="1" lang="en-US" altLang="zh-CN" sz="2000" b="0" dirty="0">
              <a:latin typeface="+mn-lt"/>
            </a:endParaRPr>
          </a:p>
          <a:p>
            <a:pPr lvl="1"/>
            <a:r>
              <a:rPr kumimoji="1" lang="en-US" altLang="zh-CN" sz="2000" dirty="0">
                <a:latin typeface="+mn-lt"/>
              </a:rPr>
              <a:t>Reducing</a:t>
            </a:r>
            <a:r>
              <a:rPr kumimoji="1" lang="zh-CN" altLang="en-US" sz="2000" dirty="0">
                <a:latin typeface="+mn-lt"/>
              </a:rPr>
              <a:t> </a:t>
            </a:r>
            <a:r>
              <a:rPr kumimoji="1" lang="en-US" altLang="zh-CN" sz="2000" dirty="0">
                <a:latin typeface="+mn-lt"/>
              </a:rPr>
              <a:t>attacks</a:t>
            </a:r>
            <a:r>
              <a:rPr kumimoji="1" lang="zh-CN" altLang="en-US" sz="2000" dirty="0">
                <a:latin typeface="+mn-lt"/>
              </a:rPr>
              <a:t> </a:t>
            </a:r>
            <a:r>
              <a:rPr kumimoji="1" lang="en-US" altLang="zh-CN" sz="2000" dirty="0">
                <a:latin typeface="+mn-lt"/>
              </a:rPr>
              <a:t>on</a:t>
            </a:r>
            <a:r>
              <a:rPr kumimoji="1" lang="zh-CN" altLang="en-US" sz="2000" dirty="0">
                <a:latin typeface="+mn-lt"/>
              </a:rPr>
              <a:t> </a:t>
            </a:r>
            <a:r>
              <a:rPr kumimoji="1" lang="en-US" altLang="zh-CN" sz="2000" dirty="0">
                <a:latin typeface="+mn-lt"/>
              </a:rPr>
              <a:t>SQL</a:t>
            </a:r>
            <a:r>
              <a:rPr kumimoji="1" lang="zh-CN" altLang="en-US" sz="2000" dirty="0">
                <a:latin typeface="+mn-lt"/>
              </a:rPr>
              <a:t> </a:t>
            </a:r>
            <a:r>
              <a:rPr kumimoji="1" lang="en-US" altLang="zh-CN" sz="2000" dirty="0">
                <a:latin typeface="+mn-lt"/>
              </a:rPr>
              <a:t>parsing</a:t>
            </a:r>
            <a:r>
              <a:rPr kumimoji="1" lang="zh-CN" altLang="en-US" sz="2000" dirty="0">
                <a:latin typeface="+mn-lt"/>
              </a:rPr>
              <a:t> </a:t>
            </a:r>
            <a:r>
              <a:rPr kumimoji="1" lang="en-US" altLang="zh-CN" sz="2000" dirty="0">
                <a:latin typeface="+mn-lt"/>
              </a:rPr>
              <a:t>and</a:t>
            </a:r>
            <a:r>
              <a:rPr kumimoji="1" lang="zh-CN" altLang="en-US" sz="2000" dirty="0">
                <a:latin typeface="+mn-lt"/>
              </a:rPr>
              <a:t> </a:t>
            </a:r>
            <a:r>
              <a:rPr kumimoji="1" lang="en-US" altLang="zh-CN" sz="2000" dirty="0">
                <a:latin typeface="+mn-lt"/>
              </a:rPr>
              <a:t>compilation</a:t>
            </a:r>
            <a:endParaRPr kumimoji="1" lang="en-US" altLang="zh-CN" sz="2000" b="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Open Problem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360" y="1271901"/>
            <a:ext cx="8682136" cy="3180183"/>
          </a:xfrm>
        </p:spPr>
        <p:txBody>
          <a:bodyPr>
            <a:normAutofit/>
          </a:bodyPr>
          <a:lstStyle/>
          <a:p>
            <a:r>
              <a:rPr kumimoji="1" lang="en-US" altLang="zh-CN" sz="2400" b="0" dirty="0">
                <a:latin typeface="+mn-lt"/>
              </a:rPr>
              <a:t>Support complex SQL queries</a:t>
            </a:r>
            <a:endParaRPr kumimoji="1" lang="en-US" altLang="zh-CN" sz="2400" b="0" dirty="0">
              <a:latin typeface="+mn-lt"/>
            </a:endParaRPr>
          </a:p>
          <a:p>
            <a:r>
              <a:rPr kumimoji="1" lang="en-US" altLang="zh-CN" sz="2400" b="0" dirty="0">
                <a:latin typeface="+mn-lt"/>
              </a:rPr>
              <a:t>Support efficient memory and branch-oblivious computations</a:t>
            </a:r>
            <a:endParaRPr kumimoji="1" lang="en-GB" altLang="zh-CN" sz="1800" b="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Zero-Knowledge</a:t>
            </a:r>
            <a:r>
              <a:rPr lang="zh-CN" altLang="en-US" dirty="0"/>
              <a:t> </a:t>
            </a:r>
            <a:r>
              <a:rPr lang="en-US" altLang="zh-CN" dirty="0"/>
              <a:t>Proof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Summary: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valuable</a:t>
            </a:r>
            <a:endParaRPr kumimoji="1" lang="en-US" altLang="zh-CN" dirty="0"/>
          </a:p>
          <a:p>
            <a:pPr lvl="1"/>
            <a:r>
              <a:rPr kumimoji="1" lang="en-US" altLang="zh-CN" sz="2000" dirty="0"/>
              <a:t>Cause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aggregation</a:t>
            </a:r>
            <a:endParaRPr kumimoji="1" lang="en-US" altLang="zh-CN" sz="2000" dirty="0"/>
          </a:p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copied</a:t>
            </a:r>
            <a:endParaRPr kumimoji="1" lang="en-US" altLang="zh-CN" dirty="0"/>
          </a:p>
          <a:p>
            <a:pPr lvl="1"/>
            <a:r>
              <a:rPr kumimoji="1" lang="en-US" altLang="zh-CN" sz="2000" dirty="0"/>
              <a:t>It's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hard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prevent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copying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You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withdraw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your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money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from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bank,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how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revoke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your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from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Internet?</a:t>
            </a:r>
            <a:endParaRPr kumimoji="1" lang="en-US" altLang="zh-CN" sz="2000" dirty="0"/>
          </a:p>
          <a:p>
            <a:pPr>
              <a:lnSpc>
                <a:spcPct val="130000"/>
              </a:lnSpc>
            </a:pP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</a:t>
            </a:r>
            <a:endParaRPr kumimoji="1" lang="en-US" altLang="zh-CN" dirty="0"/>
          </a:p>
          <a:p>
            <a:pPr lvl="1"/>
            <a:r>
              <a:rPr kumimoji="1" lang="en-US" altLang="zh-CN" sz="2000" dirty="0"/>
              <a:t>Law,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like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GDPR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Euro</a:t>
            </a:r>
            <a:endParaRPr kumimoji="1" lang="zh-CN" altLang="en-US" sz="2000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Problem</a:t>
            </a:r>
            <a:endParaRPr kumimoji="1"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56" y="2071314"/>
            <a:ext cx="720000" cy="72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94" y="2105035"/>
            <a:ext cx="720000" cy="720000"/>
          </a:xfrm>
          <a:prstGeom prst="rect">
            <a:avLst/>
          </a:prstGeom>
        </p:spPr>
      </p:pic>
      <p:sp>
        <p:nvSpPr>
          <p:cNvPr id="45" name="对话气泡: 椭圆形 44"/>
          <p:cNvSpPr/>
          <p:nvPr/>
        </p:nvSpPr>
        <p:spPr>
          <a:xfrm>
            <a:off x="179512" y="1204593"/>
            <a:ext cx="2808312" cy="900442"/>
          </a:xfrm>
          <a:prstGeom prst="wedgeEllipseCallout">
            <a:avLst>
              <a:gd name="adj1" fmla="val 39777"/>
              <a:gd name="adj2" fmla="val 586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</a:t>
            </a:r>
            <a:r>
              <a:rPr kumimoji="1" lang="en-US" altLang="zh-CN" b="1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problem </a:t>
            </a:r>
            <a:r>
              <a:rPr kumimoji="1" lang="en-US" altLang="zh-CN" b="1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1"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对话气泡: 椭圆形 45"/>
          <p:cNvSpPr/>
          <p:nvPr/>
        </p:nvSpPr>
        <p:spPr>
          <a:xfrm>
            <a:off x="5940152" y="1308986"/>
            <a:ext cx="2520280" cy="900442"/>
          </a:xfrm>
          <a:prstGeom prst="wedgeEllipseCallout">
            <a:avLst>
              <a:gd name="adj1" fmla="val -60092"/>
              <a:gd name="adj2" fmla="val 4564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impossible!</a:t>
            </a:r>
            <a:endParaRPr kumimoji="1"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 it! </a:t>
            </a:r>
            <a:endParaRPr kumimoji="1"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内容占位符 2"/>
          <p:cNvSpPr txBox="1"/>
          <p:nvPr/>
        </p:nvSpPr>
        <p:spPr>
          <a:xfrm>
            <a:off x="2638956" y="266470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内容占位符 2"/>
          <p:cNvSpPr txBox="1"/>
          <p:nvPr/>
        </p:nvSpPr>
        <p:spPr>
          <a:xfrm>
            <a:off x="5046994" y="2686921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3320877" y="2569468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425742" y="3297802"/>
            <a:ext cx="8229600" cy="2558473"/>
          </a:xfrm>
        </p:spPr>
        <p:txBody>
          <a:bodyPr>
            <a:noAutofit/>
          </a:bodyPr>
          <a:lstStyle/>
          <a:p>
            <a:r>
              <a:rPr lang="en-US" altLang="zh-CN" sz="2000" b="0" dirty="0"/>
              <a:t>Alice tries to </a:t>
            </a:r>
            <a:r>
              <a:rPr lang="en-US" altLang="zh-CN" sz="2000" dirty="0">
                <a:solidFill>
                  <a:srgbClr val="FF0000"/>
                </a:solidFill>
              </a:rPr>
              <a:t>prove</a:t>
            </a:r>
            <a:r>
              <a:rPr lang="zh-CN" altLang="en-US" sz="2000" b="0" dirty="0">
                <a:solidFill>
                  <a:srgbClr val="C1514D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to Bob </a:t>
            </a:r>
            <a:r>
              <a:rPr lang="en-US" altLang="zh-CN" sz="2000" b="0" dirty="0"/>
              <a:t>that she </a:t>
            </a:r>
            <a:r>
              <a:rPr lang="en-US" altLang="zh-CN" sz="2000" dirty="0"/>
              <a:t>has the answer of a difficult problem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(e.g., a NP problem)</a:t>
            </a:r>
            <a:endParaRPr lang="en-US" altLang="zh-CN" sz="2000" b="0" dirty="0"/>
          </a:p>
          <a:p>
            <a:r>
              <a:rPr lang="en-US" altLang="zh-CN" sz="2000" b="0" dirty="0"/>
              <a:t>Naïve method: Sending A to Bob</a:t>
            </a:r>
            <a:endParaRPr lang="en-US" altLang="zh-CN" sz="1800" b="0" dirty="0"/>
          </a:p>
        </p:txBody>
      </p:sp>
      <p:sp>
        <p:nvSpPr>
          <p:cNvPr id="52" name="内容占位符 2"/>
          <p:cNvSpPr txBox="1"/>
          <p:nvPr/>
        </p:nvSpPr>
        <p:spPr>
          <a:xfrm>
            <a:off x="3635896" y="2140885"/>
            <a:ext cx="936104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3895" y="497205"/>
            <a:ext cx="4980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ZKP</a:t>
            </a:r>
            <a:r>
              <a:rPr lang="zh-CN" altLang="en-US" sz="1600"/>
              <a:t>中的</a:t>
            </a:r>
            <a:r>
              <a:rPr lang="en-US" altLang="zh-CN" sz="1600"/>
              <a:t>proof</a:t>
            </a:r>
            <a:r>
              <a:rPr lang="zh-CN" altLang="en-US" sz="1600"/>
              <a:t>在生活中的常见例子：短信验证码等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45409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56" y="2071314"/>
            <a:ext cx="720000" cy="72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94" y="2105035"/>
            <a:ext cx="720000" cy="720000"/>
          </a:xfrm>
          <a:prstGeom prst="rect">
            <a:avLst/>
          </a:prstGeom>
        </p:spPr>
      </p:pic>
      <p:sp>
        <p:nvSpPr>
          <p:cNvPr id="45" name="对话气泡: 椭圆形 44"/>
          <p:cNvSpPr/>
          <p:nvPr/>
        </p:nvSpPr>
        <p:spPr>
          <a:xfrm>
            <a:off x="179512" y="1204593"/>
            <a:ext cx="2808312" cy="900442"/>
          </a:xfrm>
          <a:prstGeom prst="wedgeEllipseCallout">
            <a:avLst>
              <a:gd name="adj1" fmla="val 39777"/>
              <a:gd name="adj2" fmla="val 586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</a:t>
            </a:r>
            <a:r>
              <a:rPr kumimoji="1" lang="en-US" altLang="zh-CN" b="1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problem </a:t>
            </a:r>
            <a:r>
              <a:rPr kumimoji="1" lang="en-US" altLang="zh-CN" b="1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1"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对话气泡: 椭圆形 45"/>
          <p:cNvSpPr/>
          <p:nvPr/>
        </p:nvSpPr>
        <p:spPr>
          <a:xfrm>
            <a:off x="5940152" y="1308986"/>
            <a:ext cx="2520280" cy="900442"/>
          </a:xfrm>
          <a:prstGeom prst="wedgeEllipseCallout">
            <a:avLst>
              <a:gd name="adj1" fmla="val -60092"/>
              <a:gd name="adj2" fmla="val 4564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  <a:endParaRPr kumimoji="1"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Now, I have the answer </a:t>
            </a:r>
            <a:r>
              <a:rPr kumimoji="1" lang="en-US" altLang="zh-CN" b="1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内容占位符 2"/>
          <p:cNvSpPr txBox="1"/>
          <p:nvPr/>
        </p:nvSpPr>
        <p:spPr>
          <a:xfrm>
            <a:off x="2638956" y="2664708"/>
            <a:ext cx="72000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内容占位符 2"/>
          <p:cNvSpPr txBox="1"/>
          <p:nvPr/>
        </p:nvSpPr>
        <p:spPr>
          <a:xfrm>
            <a:off x="5046994" y="2686921"/>
            <a:ext cx="720080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3320877" y="2569468"/>
            <a:ext cx="1764196" cy="1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425742" y="3297802"/>
            <a:ext cx="8229600" cy="2558473"/>
          </a:xfrm>
        </p:spPr>
        <p:txBody>
          <a:bodyPr>
            <a:noAutofit/>
          </a:bodyPr>
          <a:lstStyle/>
          <a:p>
            <a:r>
              <a:rPr lang="en-US" altLang="zh-CN" sz="2000" b="0" dirty="0"/>
              <a:t>Alice tries to </a:t>
            </a:r>
            <a:r>
              <a:rPr lang="en-US" altLang="zh-CN" sz="2000" dirty="0">
                <a:solidFill>
                  <a:srgbClr val="C1514D"/>
                </a:solidFill>
              </a:rPr>
              <a:t>prove</a:t>
            </a:r>
            <a:r>
              <a:rPr lang="zh-CN" altLang="en-US" sz="2000" b="0" dirty="0">
                <a:solidFill>
                  <a:srgbClr val="C1514D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to Bob </a:t>
            </a:r>
            <a:r>
              <a:rPr lang="en-US" altLang="zh-CN" sz="2000" b="0" dirty="0"/>
              <a:t>that she </a:t>
            </a:r>
            <a:r>
              <a:rPr lang="en-US" altLang="zh-CN" sz="2000" dirty="0"/>
              <a:t>has the answer of a difficult problem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(e.g., a NP problem)</a:t>
            </a:r>
            <a:endParaRPr lang="en-US" altLang="zh-CN" sz="2000" b="0" dirty="0"/>
          </a:p>
          <a:p>
            <a:r>
              <a:rPr lang="en-US" altLang="zh-CN" sz="2000" b="0" dirty="0"/>
              <a:t>Naïve method: Sending A to Bob</a:t>
            </a:r>
            <a:endParaRPr lang="en-US" altLang="zh-CN" sz="2000" b="0" dirty="0"/>
          </a:p>
          <a:p>
            <a:pPr lvl="1"/>
            <a:r>
              <a:rPr lang="en-US" altLang="zh-CN" sz="1600" dirty="0"/>
              <a:t>Problem: </a:t>
            </a:r>
            <a:r>
              <a:rPr lang="en-US" altLang="zh-CN" sz="1600" dirty="0">
                <a:solidFill>
                  <a:srgbClr val="FF0000"/>
                </a:solidFill>
              </a:rPr>
              <a:t>Bob will get the answer A(</a:t>
            </a:r>
            <a:r>
              <a:rPr lang="zh-CN" altLang="en-US" sz="1600" dirty="0">
                <a:solidFill>
                  <a:srgbClr val="FF0000"/>
                </a:solidFill>
              </a:rPr>
              <a:t>这与数据的隐私性矛盾了</a:t>
            </a:r>
            <a:r>
              <a:rPr lang="en-US" altLang="zh-CN" sz="1600" dirty="0">
                <a:solidFill>
                  <a:srgbClr val="FF0000"/>
                </a:solidFill>
              </a:rPr>
              <a:t>)</a:t>
            </a:r>
            <a:endParaRPr lang="en-US" altLang="zh-CN" sz="1600" b="0" dirty="0">
              <a:solidFill>
                <a:srgbClr val="FF0000"/>
              </a:solidFill>
            </a:endParaRPr>
          </a:p>
        </p:txBody>
      </p:sp>
      <p:sp>
        <p:nvSpPr>
          <p:cNvPr id="52" name="内容占位符 2"/>
          <p:cNvSpPr txBox="1"/>
          <p:nvPr/>
        </p:nvSpPr>
        <p:spPr>
          <a:xfrm>
            <a:off x="3635896" y="2140885"/>
            <a:ext cx="936104" cy="38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rgbClr val="C151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Problem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4a77ccdd-d465-409d-9e24-8cb6eaa7913e"/>
  <p:tag name="COMMONDATA" val="eyJoZGlkIjoiMmI2Y2RmNTUyOTczOGJhOTliNTg4NWMyMmQ4YTkzNjM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BE374B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0</TotalTime>
  <Words>15155</Words>
  <Application>WPS 演示</Application>
  <PresentationFormat>全屏显示(16:10)</PresentationFormat>
  <Paragraphs>1362</Paragraphs>
  <Slides>70</Slides>
  <Notes>38</Notes>
  <HiddenSlides>6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70</vt:i4>
      </vt:variant>
    </vt:vector>
  </HeadingPairs>
  <TitlesOfParts>
    <vt:vector size="101" baseType="lpstr">
      <vt:lpstr>Arial</vt:lpstr>
      <vt:lpstr>宋体</vt:lpstr>
      <vt:lpstr>Wingdings</vt:lpstr>
      <vt:lpstr>等线</vt:lpstr>
      <vt:lpstr>微软雅黑 Light</vt:lpstr>
      <vt:lpstr>PingFang SC</vt:lpstr>
      <vt:lpstr>微软雅黑</vt:lpstr>
      <vt:lpstr>MS PGothic</vt:lpstr>
      <vt:lpstr>Calibri</vt:lpstr>
      <vt:lpstr>Arial Unicode MS</vt:lpstr>
      <vt:lpstr>Cambria Math</vt:lpstr>
      <vt:lpstr>Candara</vt:lpstr>
      <vt:lpstr>Times New Roman (Hebrew)</vt:lpstr>
      <vt:lpstr>Times New Roman</vt:lpstr>
      <vt:lpstr>Euclid Symbol</vt:lpstr>
      <vt:lpstr>Arial</vt:lpstr>
      <vt:lpstr>Symbol</vt:lpstr>
      <vt:lpstr>1_Office 主题​​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Data Privacy(数据的隐私性)</vt:lpstr>
      <vt:lpstr>Data Privacy</vt:lpstr>
      <vt:lpstr>Data Privacy</vt:lpstr>
      <vt:lpstr>The Price of Free: Privacy</vt:lpstr>
      <vt:lpstr>Common Attacks</vt:lpstr>
      <vt:lpstr>Data Privacy</vt:lpstr>
      <vt:lpstr>Zero-Knowledge Proof</vt:lpstr>
      <vt:lpstr>Problem</vt:lpstr>
      <vt:lpstr>Problem</vt:lpstr>
      <vt:lpstr>Zero-Knowledge Proof (ZKP)</vt:lpstr>
      <vt:lpstr>Zero-Knowledge Proof (ZKP)</vt:lpstr>
      <vt:lpstr>Interactive Zero-Knowledge Proof</vt:lpstr>
      <vt:lpstr>Scenario: Graph Isomorphism(图的同构性)</vt:lpstr>
      <vt:lpstr>Scenario: Graph Isomorphism</vt:lpstr>
      <vt:lpstr>Graph Isomorphism with Interactive ZKP</vt:lpstr>
      <vt:lpstr>PIR</vt:lpstr>
      <vt:lpstr>Private Information Retrieval (PIR)</vt:lpstr>
      <vt:lpstr>Private Information Retrieval (PIR)</vt:lpstr>
      <vt:lpstr>Private Information Retrieval (PIR)</vt:lpstr>
      <vt:lpstr>2-Server PIR</vt:lpstr>
      <vt:lpstr>2-Server PIR</vt:lpstr>
      <vt:lpstr>2-Server PIR</vt:lpstr>
      <vt:lpstr>2-Server PIR</vt:lpstr>
      <vt:lpstr>2-Server PIR</vt:lpstr>
      <vt:lpstr>2-Server PIR</vt:lpstr>
      <vt:lpstr>OT</vt:lpstr>
      <vt:lpstr>Problem</vt:lpstr>
      <vt:lpstr>Oblivious Transfer (OT)</vt:lpstr>
      <vt:lpstr>1-out-of-2 OT (Solution-1)</vt:lpstr>
      <vt:lpstr>1-out-of-2 OT (Solution-2)</vt:lpstr>
      <vt:lpstr>More OT Protocols</vt:lpstr>
      <vt:lpstr>DP(差分隐私)</vt:lpstr>
      <vt:lpstr>Problem</vt:lpstr>
      <vt:lpstr>Problem</vt:lpstr>
      <vt:lpstr>Problem</vt:lpstr>
      <vt:lpstr>Differential privacy </vt:lpstr>
      <vt:lpstr>Properties of Differential privacy </vt:lpstr>
      <vt:lpstr>How to Implement a DP Algorithm</vt:lpstr>
      <vt:lpstr>When DP is Enabled</vt:lpstr>
      <vt:lpstr>Secret Sharing</vt:lpstr>
      <vt:lpstr>Secret Sharing</vt:lpstr>
      <vt:lpstr>Secret Sharing</vt:lpstr>
      <vt:lpstr>Secret Sharing</vt:lpstr>
      <vt:lpstr>Secret Sharing</vt:lpstr>
      <vt:lpstr>Pros and Cons</vt:lpstr>
      <vt:lpstr>Secure MPC</vt:lpstr>
      <vt:lpstr>secure Multi-Party Computation (sMPC)</vt:lpstr>
      <vt:lpstr>Millionaire Problem</vt:lpstr>
      <vt:lpstr>secure Multi-Party Computation (sMPC)</vt:lpstr>
      <vt:lpstr>Garbled Circuits</vt:lpstr>
      <vt:lpstr>Yao's Protocol</vt:lpstr>
      <vt:lpstr>Different sMPC Protocols</vt:lpstr>
      <vt:lpstr>Homomorphic Encryption</vt:lpstr>
      <vt:lpstr>Problem</vt:lpstr>
      <vt:lpstr>Problem</vt:lpstr>
      <vt:lpstr>Homomorphic Encryption (HE)</vt:lpstr>
      <vt:lpstr>SWHE and FHE</vt:lpstr>
      <vt:lpstr>Hardware Enclave</vt:lpstr>
      <vt:lpstr>Problem</vt:lpstr>
      <vt:lpstr>Trusted Execution Environment (TEE)</vt:lpstr>
      <vt:lpstr>TEE: Trusted Execution Environment</vt:lpstr>
      <vt:lpstr>Different TEEs</vt:lpstr>
      <vt:lpstr>Two Features of Hardware Enclave</vt:lpstr>
      <vt:lpstr>Process View of Intel SGX's Enclave</vt:lpstr>
      <vt:lpstr>Memory Encryption: Defending Physical Attacks</vt:lpstr>
      <vt:lpstr>Remote Attestation (e.g., Intel SGX)</vt:lpstr>
      <vt:lpstr>System: EnclaveDB</vt:lpstr>
      <vt:lpstr>EnclaveDB</vt:lpstr>
      <vt:lpstr>Open Problem</vt:lpstr>
      <vt:lpstr>Summary: Why Data Privacy is Hard?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李昱翰</cp:lastModifiedBy>
  <cp:revision>1636</cp:revision>
  <cp:lastPrinted>2020-03-02T13:38:00Z</cp:lastPrinted>
  <dcterms:created xsi:type="dcterms:W3CDTF">2017-11-24T09:35:00Z</dcterms:created>
  <dcterms:modified xsi:type="dcterms:W3CDTF">2023-01-03T16:25:25Z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92B3008C329E46388529BFB718B689AA</vt:lpwstr>
  </property>
  <property fmtid="{D5CDD505-2E9C-101B-9397-08002B2CF9AE}" pid="3" name="KSOProductBuildVer">
    <vt:lpwstr>2052-11.1.0.12980</vt:lpwstr>
  </property>
</Properties>
</file>